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notesMasterIdLst>
    <p:notesMasterId r:id="rId102"/>
  </p:notesMasterIdLst>
  <p:handoutMasterIdLst>
    <p:handoutMasterId r:id="rId103"/>
  </p:handoutMasterIdLst>
  <p:sldIdLst>
    <p:sldId id="562" r:id="rId2"/>
    <p:sldId id="310" r:id="rId3"/>
    <p:sldId id="559" r:id="rId4"/>
    <p:sldId id="403" r:id="rId5"/>
    <p:sldId id="452" r:id="rId6"/>
    <p:sldId id="404" r:id="rId7"/>
    <p:sldId id="405" r:id="rId8"/>
    <p:sldId id="406" r:id="rId9"/>
    <p:sldId id="407" r:id="rId10"/>
    <p:sldId id="408" r:id="rId11"/>
    <p:sldId id="409" r:id="rId12"/>
    <p:sldId id="560" r:id="rId13"/>
    <p:sldId id="411" r:id="rId14"/>
    <p:sldId id="582" r:id="rId15"/>
    <p:sldId id="415" r:id="rId16"/>
    <p:sldId id="661" r:id="rId17"/>
    <p:sldId id="421" r:id="rId18"/>
    <p:sldId id="422" r:id="rId19"/>
    <p:sldId id="423" r:id="rId20"/>
    <p:sldId id="458" r:id="rId21"/>
    <p:sldId id="465" r:id="rId22"/>
    <p:sldId id="583" r:id="rId23"/>
    <p:sldId id="449" r:id="rId24"/>
    <p:sldId id="584" r:id="rId25"/>
    <p:sldId id="440" r:id="rId26"/>
    <p:sldId id="441" r:id="rId27"/>
    <p:sldId id="442" r:id="rId28"/>
    <p:sldId id="443" r:id="rId29"/>
    <p:sldId id="444" r:id="rId30"/>
    <p:sldId id="445" r:id="rId31"/>
    <p:sldId id="446" r:id="rId32"/>
    <p:sldId id="447" r:id="rId33"/>
    <p:sldId id="585" r:id="rId34"/>
    <p:sldId id="413" r:id="rId35"/>
    <p:sldId id="459" r:id="rId36"/>
    <p:sldId id="460" r:id="rId37"/>
    <p:sldId id="461" r:id="rId38"/>
    <p:sldId id="463" r:id="rId39"/>
    <p:sldId id="462" r:id="rId40"/>
    <p:sldId id="464" r:id="rId41"/>
    <p:sldId id="617" r:id="rId42"/>
    <p:sldId id="618" r:id="rId43"/>
    <p:sldId id="619" r:id="rId44"/>
    <p:sldId id="620" r:id="rId45"/>
    <p:sldId id="568" r:id="rId46"/>
    <p:sldId id="569" r:id="rId47"/>
    <p:sldId id="592" r:id="rId48"/>
    <p:sldId id="593" r:id="rId49"/>
    <p:sldId id="594" r:id="rId50"/>
    <p:sldId id="586" r:id="rId51"/>
    <p:sldId id="622" r:id="rId52"/>
    <p:sldId id="633" r:id="rId53"/>
    <p:sldId id="623" r:id="rId54"/>
    <p:sldId id="624" r:id="rId55"/>
    <p:sldId id="625" r:id="rId56"/>
    <p:sldId id="626" r:id="rId57"/>
    <p:sldId id="634" r:id="rId58"/>
    <p:sldId id="627" r:id="rId59"/>
    <p:sldId id="628" r:id="rId60"/>
    <p:sldId id="629" r:id="rId61"/>
    <p:sldId id="630" r:id="rId62"/>
    <p:sldId id="631" r:id="rId63"/>
    <p:sldId id="632" r:id="rId64"/>
    <p:sldId id="635" r:id="rId65"/>
    <p:sldId id="636" r:id="rId66"/>
    <p:sldId id="637" r:id="rId67"/>
    <p:sldId id="638" r:id="rId68"/>
    <p:sldId id="639" r:id="rId69"/>
    <p:sldId id="640" r:id="rId70"/>
    <p:sldId id="641" r:id="rId71"/>
    <p:sldId id="642" r:id="rId72"/>
    <p:sldId id="643" r:id="rId73"/>
    <p:sldId id="644" r:id="rId74"/>
    <p:sldId id="645" r:id="rId75"/>
    <p:sldId id="646" r:id="rId76"/>
    <p:sldId id="647" r:id="rId77"/>
    <p:sldId id="648" r:id="rId78"/>
    <p:sldId id="649" r:id="rId79"/>
    <p:sldId id="651" r:id="rId80"/>
    <p:sldId id="652" r:id="rId81"/>
    <p:sldId id="653" r:id="rId82"/>
    <p:sldId id="660" r:id="rId83"/>
    <p:sldId id="654" r:id="rId84"/>
    <p:sldId id="655" r:id="rId85"/>
    <p:sldId id="656" r:id="rId86"/>
    <p:sldId id="657" r:id="rId87"/>
    <p:sldId id="658" r:id="rId88"/>
    <p:sldId id="659" r:id="rId89"/>
    <p:sldId id="596" r:id="rId90"/>
    <p:sldId id="597" r:id="rId91"/>
    <p:sldId id="598" r:id="rId92"/>
    <p:sldId id="599" r:id="rId93"/>
    <p:sldId id="600" r:id="rId94"/>
    <p:sldId id="601" r:id="rId95"/>
    <p:sldId id="602" r:id="rId96"/>
    <p:sldId id="603" r:id="rId97"/>
    <p:sldId id="604" r:id="rId98"/>
    <p:sldId id="605" r:id="rId99"/>
    <p:sldId id="606" r:id="rId100"/>
    <p:sldId id="607"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extLst/>
  </p:cmAuthor>
  <p:cmAuthor id="2" name="Microsoft Office User" initials="Office" lastIdx="1" clrIdx="1">
    <p:extLst/>
  </p:cmAuthor>
  <p:cmAuthor id="3" name="Microsoft Office User" initials="Office [2]" lastIdx="1" clrIdx="2">
    <p:extLst/>
  </p:cmAuthor>
  <p:cmAuthor id="4" name="Microsoft Office User" initials="Office [3]" lastIdx="1" clrIdx="3">
    <p:extLst/>
  </p:cmAuthor>
  <p:cmAuthor id="5" name="Microsoft Office User" initials="Office [4]" lastIdx="1" clrIdx="4">
    <p:extLst/>
  </p:cmAuthor>
  <p:cmAuthor id="6" name="Microsoft Office User" initials="Office [5]" lastIdx="1" clrIdx="5">
    <p:extLst/>
  </p:cmAuthor>
  <p:cmAuthor id="7" name="Microsoft Office User" initials="Office [6]" lastIdx="1" clrIdx="6">
    <p:extLst/>
  </p:cmAuthor>
  <p:cmAuthor id="8" name="Microsoft Office User" initials="Office [7]" lastIdx="1" clrIdx="7">
    <p:extLst/>
  </p:cmAuthor>
  <p:cmAuthor id="9" name="Microsoft Office User" initials="Office [8]" lastIdx="1" clrIdx="8">
    <p:extLst/>
  </p:cmAuthor>
  <p:cmAuthor id="10" name="Microsoft Office User" initials="Office [9]" lastIdx="1" clrIdx="9">
    <p:extLst/>
  </p:cmAuthor>
  <p:cmAuthor id="11" name="Microsoft Office User" initials="Office [10]" lastIdx="1" clrIdx="10">
    <p:extLst/>
  </p:cmAuthor>
  <p:cmAuthor id="12" name="Microsoft Office User" initials="Office [11]" lastIdx="1" clrIdx="11">
    <p:extLst/>
  </p:cmAuthor>
  <p:cmAuthor id="13" name="Microsoft Office User" initials="Office [12]" lastIdx="1" clrIdx="12">
    <p:extLst/>
  </p:cmAuthor>
  <p:cmAuthor id="14" name="Microsoft Office User" initials="Office [13]" lastIdx="1" clrIdx="13">
    <p:extLst/>
  </p:cmAuthor>
  <p:cmAuthor id="15" name="Microsoft Office User" initials="Office [14]" lastIdx="1" clrIdx="14">
    <p:extLst/>
  </p:cmAuthor>
  <p:cmAuthor id="16" name="Microsoft Office User" initials="Office [15]" lastIdx="1" clrIdx="15">
    <p:extLst/>
  </p:cmAuthor>
  <p:cmAuthor id="17" name="Microsoft Office User" initials="Office [16]" lastIdx="1" clrIdx="16">
    <p:extLst/>
  </p:cmAuthor>
  <p:cmAuthor id="18" name="Marina Marmora" initials="MM" lastIdx="1" clrIdx="1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B9B8"/>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1" autoAdjust="0"/>
    <p:restoredTop sz="83686" autoAdjust="0"/>
  </p:normalViewPr>
  <p:slideViewPr>
    <p:cSldViewPr snapToGrid="0" snapToObjects="1" showGuides="1">
      <p:cViewPr>
        <p:scale>
          <a:sx n="92" d="100"/>
          <a:sy n="92" d="100"/>
        </p:scale>
        <p:origin x="144" y="584"/>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commentAuthors" Target="commentAuthors.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2/9/19</a:t>
            </a:fld>
            <a:endParaRPr lang="en-US"/>
          </a:p>
        </p:txBody>
      </p:sp>
      <p:sp>
        <p:nvSpPr>
          <p:cNvPr id="4" name="Footer Placeholder 3">
            <a:extLst>
              <a:ext uri="{FF2B5EF4-FFF2-40B4-BE49-F238E27FC236}">
                <a16:creationId xmlns="" xmlns:a16="http://schemas.microsoft.com/office/drawing/2014/main"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a:t>
            </a:fld>
            <a:endParaRPr lang="en-US"/>
          </a:p>
        </p:txBody>
      </p:sp>
    </p:spTree>
    <p:extLst>
      <p:ext uri="{BB962C8B-B14F-4D97-AF65-F5344CB8AC3E}">
        <p14:creationId xmlns:p14="http://schemas.microsoft.com/office/powerpoint/2010/main" val="1742984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10</a:t>
            </a:fld>
            <a:endParaRPr lang="en-US"/>
          </a:p>
        </p:txBody>
      </p:sp>
    </p:spTree>
    <p:extLst>
      <p:ext uri="{BB962C8B-B14F-4D97-AF65-F5344CB8AC3E}">
        <p14:creationId xmlns:p14="http://schemas.microsoft.com/office/powerpoint/2010/main" val="9442161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100</a:t>
            </a:fld>
            <a:endParaRPr lang="en-US"/>
          </a:p>
        </p:txBody>
      </p:sp>
    </p:spTree>
    <p:extLst>
      <p:ext uri="{BB962C8B-B14F-4D97-AF65-F5344CB8AC3E}">
        <p14:creationId xmlns:p14="http://schemas.microsoft.com/office/powerpoint/2010/main" val="118604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168465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153470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332984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134443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15</a:t>
            </a:fld>
            <a:endParaRPr lang="en-US"/>
          </a:p>
        </p:txBody>
      </p:sp>
    </p:spTree>
    <p:extLst>
      <p:ext uri="{BB962C8B-B14F-4D97-AF65-F5344CB8AC3E}">
        <p14:creationId xmlns:p14="http://schemas.microsoft.com/office/powerpoint/2010/main" val="441746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639789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17</a:t>
            </a:fld>
            <a:endParaRPr lang="en-US"/>
          </a:p>
        </p:txBody>
      </p:sp>
    </p:spTree>
    <p:extLst>
      <p:ext uri="{BB962C8B-B14F-4D97-AF65-F5344CB8AC3E}">
        <p14:creationId xmlns:p14="http://schemas.microsoft.com/office/powerpoint/2010/main" val="1211957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1641887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19</a:t>
            </a:fld>
            <a:endParaRPr lang="en-US"/>
          </a:p>
        </p:txBody>
      </p:sp>
    </p:spTree>
    <p:extLst>
      <p:ext uri="{BB962C8B-B14F-4D97-AF65-F5344CB8AC3E}">
        <p14:creationId xmlns:p14="http://schemas.microsoft.com/office/powerpoint/2010/main" val="41491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2</a:t>
            </a:fld>
            <a:endParaRPr lang="en-US"/>
          </a:p>
        </p:txBody>
      </p:sp>
    </p:spTree>
    <p:extLst>
      <p:ext uri="{BB962C8B-B14F-4D97-AF65-F5344CB8AC3E}">
        <p14:creationId xmlns:p14="http://schemas.microsoft.com/office/powerpoint/2010/main" val="1600222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20</a:t>
            </a:fld>
            <a:endParaRPr lang="en-US"/>
          </a:p>
        </p:txBody>
      </p:sp>
    </p:spTree>
    <p:extLst>
      <p:ext uri="{BB962C8B-B14F-4D97-AF65-F5344CB8AC3E}">
        <p14:creationId xmlns:p14="http://schemas.microsoft.com/office/powerpoint/2010/main" val="1562249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21</a:t>
            </a:fld>
            <a:endParaRPr lang="en-US"/>
          </a:p>
        </p:txBody>
      </p:sp>
    </p:spTree>
    <p:extLst>
      <p:ext uri="{BB962C8B-B14F-4D97-AF65-F5344CB8AC3E}">
        <p14:creationId xmlns:p14="http://schemas.microsoft.com/office/powerpoint/2010/main" val="1597068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528360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23</a:t>
            </a:fld>
            <a:endParaRPr lang="en-US"/>
          </a:p>
        </p:txBody>
      </p:sp>
    </p:spTree>
    <p:extLst>
      <p:ext uri="{BB962C8B-B14F-4D97-AF65-F5344CB8AC3E}">
        <p14:creationId xmlns:p14="http://schemas.microsoft.com/office/powerpoint/2010/main" val="309337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24</a:t>
            </a:fld>
            <a:endParaRPr lang="en-US"/>
          </a:p>
        </p:txBody>
      </p:sp>
    </p:spTree>
    <p:extLst>
      <p:ext uri="{BB962C8B-B14F-4D97-AF65-F5344CB8AC3E}">
        <p14:creationId xmlns:p14="http://schemas.microsoft.com/office/powerpoint/2010/main" val="2120919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25</a:t>
            </a:fld>
            <a:endParaRPr lang="en-US"/>
          </a:p>
        </p:txBody>
      </p:sp>
    </p:spTree>
    <p:extLst>
      <p:ext uri="{BB962C8B-B14F-4D97-AF65-F5344CB8AC3E}">
        <p14:creationId xmlns:p14="http://schemas.microsoft.com/office/powerpoint/2010/main" val="219484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26</a:t>
            </a:fld>
            <a:endParaRPr lang="en-US"/>
          </a:p>
        </p:txBody>
      </p:sp>
    </p:spTree>
    <p:extLst>
      <p:ext uri="{BB962C8B-B14F-4D97-AF65-F5344CB8AC3E}">
        <p14:creationId xmlns:p14="http://schemas.microsoft.com/office/powerpoint/2010/main" val="1642468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27</a:t>
            </a:fld>
            <a:endParaRPr lang="en-US"/>
          </a:p>
        </p:txBody>
      </p:sp>
    </p:spTree>
    <p:extLst>
      <p:ext uri="{BB962C8B-B14F-4D97-AF65-F5344CB8AC3E}">
        <p14:creationId xmlns:p14="http://schemas.microsoft.com/office/powerpoint/2010/main" val="1216524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28</a:t>
            </a:fld>
            <a:endParaRPr lang="en-US"/>
          </a:p>
        </p:txBody>
      </p:sp>
    </p:spTree>
    <p:extLst>
      <p:ext uri="{BB962C8B-B14F-4D97-AF65-F5344CB8AC3E}">
        <p14:creationId xmlns:p14="http://schemas.microsoft.com/office/powerpoint/2010/main" val="2086531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29</a:t>
            </a:fld>
            <a:endParaRPr lang="en-US"/>
          </a:p>
        </p:txBody>
      </p:sp>
    </p:spTree>
    <p:extLst>
      <p:ext uri="{BB962C8B-B14F-4D97-AF65-F5344CB8AC3E}">
        <p14:creationId xmlns:p14="http://schemas.microsoft.com/office/powerpoint/2010/main" val="208202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508466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30</a:t>
            </a:fld>
            <a:endParaRPr lang="en-US"/>
          </a:p>
        </p:txBody>
      </p:sp>
    </p:spTree>
    <p:extLst>
      <p:ext uri="{BB962C8B-B14F-4D97-AF65-F5344CB8AC3E}">
        <p14:creationId xmlns:p14="http://schemas.microsoft.com/office/powerpoint/2010/main" val="155603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226744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1264099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658190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34</a:t>
            </a:fld>
            <a:endParaRPr lang="en-US"/>
          </a:p>
        </p:txBody>
      </p:sp>
    </p:spTree>
    <p:extLst>
      <p:ext uri="{BB962C8B-B14F-4D97-AF65-F5344CB8AC3E}">
        <p14:creationId xmlns:p14="http://schemas.microsoft.com/office/powerpoint/2010/main" val="512223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35</a:t>
            </a:fld>
            <a:endParaRPr lang="en-US"/>
          </a:p>
        </p:txBody>
      </p:sp>
    </p:spTree>
    <p:extLst>
      <p:ext uri="{BB962C8B-B14F-4D97-AF65-F5344CB8AC3E}">
        <p14:creationId xmlns:p14="http://schemas.microsoft.com/office/powerpoint/2010/main" val="1834075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36</a:t>
            </a:fld>
            <a:endParaRPr lang="en-US"/>
          </a:p>
        </p:txBody>
      </p:sp>
    </p:spTree>
    <p:extLst>
      <p:ext uri="{BB962C8B-B14F-4D97-AF65-F5344CB8AC3E}">
        <p14:creationId xmlns:p14="http://schemas.microsoft.com/office/powerpoint/2010/main" val="327096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2099281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38</a:t>
            </a:fld>
            <a:endParaRPr lang="en-US"/>
          </a:p>
        </p:txBody>
      </p:sp>
    </p:spTree>
    <p:extLst>
      <p:ext uri="{BB962C8B-B14F-4D97-AF65-F5344CB8AC3E}">
        <p14:creationId xmlns:p14="http://schemas.microsoft.com/office/powerpoint/2010/main" val="1617602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39</a:t>
            </a:fld>
            <a:endParaRPr lang="en-US"/>
          </a:p>
        </p:txBody>
      </p:sp>
    </p:spTree>
    <p:extLst>
      <p:ext uri="{BB962C8B-B14F-4D97-AF65-F5344CB8AC3E}">
        <p14:creationId xmlns:p14="http://schemas.microsoft.com/office/powerpoint/2010/main" val="205615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950781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40</a:t>
            </a:fld>
            <a:endParaRPr lang="en-US"/>
          </a:p>
        </p:txBody>
      </p:sp>
    </p:spTree>
    <p:extLst>
      <p:ext uri="{BB962C8B-B14F-4D97-AF65-F5344CB8AC3E}">
        <p14:creationId xmlns:p14="http://schemas.microsoft.com/office/powerpoint/2010/main" val="412942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41</a:t>
            </a:fld>
            <a:endParaRPr lang="en-US"/>
          </a:p>
        </p:txBody>
      </p:sp>
    </p:spTree>
    <p:extLst>
      <p:ext uri="{BB962C8B-B14F-4D97-AF65-F5344CB8AC3E}">
        <p14:creationId xmlns:p14="http://schemas.microsoft.com/office/powerpoint/2010/main" val="1797925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1445478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813966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https://harvard-iacs.github.io/2019-CS109B/</a:t>
            </a:r>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44</a:t>
            </a:fld>
            <a:endParaRPr lang="en-US"/>
          </a:p>
        </p:txBody>
      </p:sp>
    </p:spTree>
    <p:extLst>
      <p:ext uri="{BB962C8B-B14F-4D97-AF65-F5344CB8AC3E}">
        <p14:creationId xmlns:p14="http://schemas.microsoft.com/office/powerpoint/2010/main" val="1902899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45</a:t>
            </a:fld>
            <a:endParaRPr lang="en-US"/>
          </a:p>
        </p:txBody>
      </p:sp>
    </p:spTree>
    <p:extLst>
      <p:ext uri="{BB962C8B-B14F-4D97-AF65-F5344CB8AC3E}">
        <p14:creationId xmlns:p14="http://schemas.microsoft.com/office/powerpoint/2010/main" val="491884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1656003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1061515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48</a:t>
            </a:fld>
            <a:endParaRPr lang="en-US"/>
          </a:p>
        </p:txBody>
      </p:sp>
    </p:spTree>
    <p:extLst>
      <p:ext uri="{BB962C8B-B14F-4D97-AF65-F5344CB8AC3E}">
        <p14:creationId xmlns:p14="http://schemas.microsoft.com/office/powerpoint/2010/main" val="1747075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49</a:t>
            </a:fld>
            <a:endParaRPr lang="en-US"/>
          </a:p>
        </p:txBody>
      </p:sp>
    </p:spTree>
    <p:extLst>
      <p:ext uri="{BB962C8B-B14F-4D97-AF65-F5344CB8AC3E}">
        <p14:creationId xmlns:p14="http://schemas.microsoft.com/office/powerpoint/2010/main" val="55578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228577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50</a:t>
            </a:fld>
            <a:endParaRPr lang="en-US"/>
          </a:p>
        </p:txBody>
      </p:sp>
    </p:spTree>
    <p:extLst>
      <p:ext uri="{BB962C8B-B14F-4D97-AF65-F5344CB8AC3E}">
        <p14:creationId xmlns:p14="http://schemas.microsoft.com/office/powerpoint/2010/main" val="1719241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51</a:t>
            </a:fld>
            <a:endParaRPr lang="en-US"/>
          </a:p>
        </p:txBody>
      </p:sp>
    </p:spTree>
    <p:extLst>
      <p:ext uri="{BB962C8B-B14F-4D97-AF65-F5344CB8AC3E}">
        <p14:creationId xmlns:p14="http://schemas.microsoft.com/office/powerpoint/2010/main" val="1636922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1512001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53</a:t>
            </a:fld>
            <a:endParaRPr lang="en-US"/>
          </a:p>
        </p:txBody>
      </p:sp>
    </p:spTree>
    <p:extLst>
      <p:ext uri="{BB962C8B-B14F-4D97-AF65-F5344CB8AC3E}">
        <p14:creationId xmlns:p14="http://schemas.microsoft.com/office/powerpoint/2010/main" val="1571157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54</a:t>
            </a:fld>
            <a:endParaRPr lang="en-US"/>
          </a:p>
        </p:txBody>
      </p:sp>
    </p:spTree>
    <p:extLst>
      <p:ext uri="{BB962C8B-B14F-4D97-AF65-F5344CB8AC3E}">
        <p14:creationId xmlns:p14="http://schemas.microsoft.com/office/powerpoint/2010/main" val="9872126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55</a:t>
            </a:fld>
            <a:endParaRPr lang="en-US"/>
          </a:p>
        </p:txBody>
      </p:sp>
    </p:spTree>
    <p:extLst>
      <p:ext uri="{BB962C8B-B14F-4D97-AF65-F5344CB8AC3E}">
        <p14:creationId xmlns:p14="http://schemas.microsoft.com/office/powerpoint/2010/main" val="624099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56</a:t>
            </a:fld>
            <a:endParaRPr lang="en-US"/>
          </a:p>
        </p:txBody>
      </p:sp>
    </p:spTree>
    <p:extLst>
      <p:ext uri="{BB962C8B-B14F-4D97-AF65-F5344CB8AC3E}">
        <p14:creationId xmlns:p14="http://schemas.microsoft.com/office/powerpoint/2010/main" val="5996761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57</a:t>
            </a:fld>
            <a:endParaRPr lang="en-US"/>
          </a:p>
        </p:txBody>
      </p:sp>
    </p:spTree>
    <p:extLst>
      <p:ext uri="{BB962C8B-B14F-4D97-AF65-F5344CB8AC3E}">
        <p14:creationId xmlns:p14="http://schemas.microsoft.com/office/powerpoint/2010/main" val="2048104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58</a:t>
            </a:fld>
            <a:endParaRPr lang="en-US"/>
          </a:p>
        </p:txBody>
      </p:sp>
    </p:spTree>
    <p:extLst>
      <p:ext uri="{BB962C8B-B14F-4D97-AF65-F5344CB8AC3E}">
        <p14:creationId xmlns:p14="http://schemas.microsoft.com/office/powerpoint/2010/main" val="617053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59</a:t>
            </a:fld>
            <a:endParaRPr lang="en-US"/>
          </a:p>
        </p:txBody>
      </p:sp>
    </p:spTree>
    <p:extLst>
      <p:ext uri="{BB962C8B-B14F-4D97-AF65-F5344CB8AC3E}">
        <p14:creationId xmlns:p14="http://schemas.microsoft.com/office/powerpoint/2010/main" val="627945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13016574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60</a:t>
            </a:fld>
            <a:endParaRPr lang="en-US"/>
          </a:p>
        </p:txBody>
      </p:sp>
    </p:spTree>
    <p:extLst>
      <p:ext uri="{BB962C8B-B14F-4D97-AF65-F5344CB8AC3E}">
        <p14:creationId xmlns:p14="http://schemas.microsoft.com/office/powerpoint/2010/main" val="1150335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61</a:t>
            </a:fld>
            <a:endParaRPr lang="en-US"/>
          </a:p>
        </p:txBody>
      </p:sp>
    </p:spTree>
    <p:extLst>
      <p:ext uri="{BB962C8B-B14F-4D97-AF65-F5344CB8AC3E}">
        <p14:creationId xmlns:p14="http://schemas.microsoft.com/office/powerpoint/2010/main" val="2036033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62</a:t>
            </a:fld>
            <a:endParaRPr lang="en-US"/>
          </a:p>
        </p:txBody>
      </p:sp>
    </p:spTree>
    <p:extLst>
      <p:ext uri="{BB962C8B-B14F-4D97-AF65-F5344CB8AC3E}">
        <p14:creationId xmlns:p14="http://schemas.microsoft.com/office/powerpoint/2010/main" val="161488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63</a:t>
            </a:fld>
            <a:endParaRPr lang="en-US"/>
          </a:p>
        </p:txBody>
      </p:sp>
    </p:spTree>
    <p:extLst>
      <p:ext uri="{BB962C8B-B14F-4D97-AF65-F5344CB8AC3E}">
        <p14:creationId xmlns:p14="http://schemas.microsoft.com/office/powerpoint/2010/main" val="15408737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64</a:t>
            </a:fld>
            <a:endParaRPr lang="en-US"/>
          </a:p>
        </p:txBody>
      </p:sp>
    </p:spTree>
    <p:extLst>
      <p:ext uri="{BB962C8B-B14F-4D97-AF65-F5344CB8AC3E}">
        <p14:creationId xmlns:p14="http://schemas.microsoft.com/office/powerpoint/2010/main" val="16076914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65</a:t>
            </a:fld>
            <a:endParaRPr lang="en-US"/>
          </a:p>
        </p:txBody>
      </p:sp>
    </p:spTree>
    <p:extLst>
      <p:ext uri="{BB962C8B-B14F-4D97-AF65-F5344CB8AC3E}">
        <p14:creationId xmlns:p14="http://schemas.microsoft.com/office/powerpoint/2010/main" val="20090897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66</a:t>
            </a:fld>
            <a:endParaRPr lang="en-US"/>
          </a:p>
        </p:txBody>
      </p:sp>
    </p:spTree>
    <p:extLst>
      <p:ext uri="{BB962C8B-B14F-4D97-AF65-F5344CB8AC3E}">
        <p14:creationId xmlns:p14="http://schemas.microsoft.com/office/powerpoint/2010/main" val="813568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67</a:t>
            </a:fld>
            <a:endParaRPr lang="en-US"/>
          </a:p>
        </p:txBody>
      </p:sp>
    </p:spTree>
    <p:extLst>
      <p:ext uri="{BB962C8B-B14F-4D97-AF65-F5344CB8AC3E}">
        <p14:creationId xmlns:p14="http://schemas.microsoft.com/office/powerpoint/2010/main" val="9164261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68</a:t>
            </a:fld>
            <a:endParaRPr lang="en-US"/>
          </a:p>
        </p:txBody>
      </p:sp>
    </p:spTree>
    <p:extLst>
      <p:ext uri="{BB962C8B-B14F-4D97-AF65-F5344CB8AC3E}">
        <p14:creationId xmlns:p14="http://schemas.microsoft.com/office/powerpoint/2010/main" val="1969415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69</a:t>
            </a:fld>
            <a:endParaRPr lang="en-US"/>
          </a:p>
        </p:txBody>
      </p:sp>
    </p:spTree>
    <p:extLst>
      <p:ext uri="{BB962C8B-B14F-4D97-AF65-F5344CB8AC3E}">
        <p14:creationId xmlns:p14="http://schemas.microsoft.com/office/powerpoint/2010/main" val="109415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5401274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70</a:t>
            </a:fld>
            <a:endParaRPr lang="en-US"/>
          </a:p>
        </p:txBody>
      </p:sp>
    </p:spTree>
    <p:extLst>
      <p:ext uri="{BB962C8B-B14F-4D97-AF65-F5344CB8AC3E}">
        <p14:creationId xmlns:p14="http://schemas.microsoft.com/office/powerpoint/2010/main" val="5211476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71</a:t>
            </a:fld>
            <a:endParaRPr lang="en-US"/>
          </a:p>
        </p:txBody>
      </p:sp>
    </p:spTree>
    <p:extLst>
      <p:ext uri="{BB962C8B-B14F-4D97-AF65-F5344CB8AC3E}">
        <p14:creationId xmlns:p14="http://schemas.microsoft.com/office/powerpoint/2010/main" val="17941317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72</a:t>
            </a:fld>
            <a:endParaRPr lang="en-US"/>
          </a:p>
        </p:txBody>
      </p:sp>
    </p:spTree>
    <p:extLst>
      <p:ext uri="{BB962C8B-B14F-4D97-AF65-F5344CB8AC3E}">
        <p14:creationId xmlns:p14="http://schemas.microsoft.com/office/powerpoint/2010/main" val="2835313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73</a:t>
            </a:fld>
            <a:endParaRPr lang="en-US"/>
          </a:p>
        </p:txBody>
      </p:sp>
    </p:spTree>
    <p:extLst>
      <p:ext uri="{BB962C8B-B14F-4D97-AF65-F5344CB8AC3E}">
        <p14:creationId xmlns:p14="http://schemas.microsoft.com/office/powerpoint/2010/main" val="7078633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74</a:t>
            </a:fld>
            <a:endParaRPr lang="en-US"/>
          </a:p>
        </p:txBody>
      </p:sp>
    </p:spTree>
    <p:extLst>
      <p:ext uri="{BB962C8B-B14F-4D97-AF65-F5344CB8AC3E}">
        <p14:creationId xmlns:p14="http://schemas.microsoft.com/office/powerpoint/2010/main" val="9553553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75</a:t>
            </a:fld>
            <a:endParaRPr lang="en-US"/>
          </a:p>
        </p:txBody>
      </p:sp>
    </p:spTree>
    <p:extLst>
      <p:ext uri="{BB962C8B-B14F-4D97-AF65-F5344CB8AC3E}">
        <p14:creationId xmlns:p14="http://schemas.microsoft.com/office/powerpoint/2010/main" val="16917311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76</a:t>
            </a:fld>
            <a:endParaRPr lang="en-US"/>
          </a:p>
        </p:txBody>
      </p:sp>
    </p:spTree>
    <p:extLst>
      <p:ext uri="{BB962C8B-B14F-4D97-AF65-F5344CB8AC3E}">
        <p14:creationId xmlns:p14="http://schemas.microsoft.com/office/powerpoint/2010/main" val="14296123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77</a:t>
            </a:fld>
            <a:endParaRPr lang="en-US"/>
          </a:p>
        </p:txBody>
      </p:sp>
    </p:spTree>
    <p:extLst>
      <p:ext uri="{BB962C8B-B14F-4D97-AF65-F5344CB8AC3E}">
        <p14:creationId xmlns:p14="http://schemas.microsoft.com/office/powerpoint/2010/main" val="106388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78</a:t>
            </a:fld>
            <a:endParaRPr lang="en-US"/>
          </a:p>
        </p:txBody>
      </p:sp>
    </p:spTree>
    <p:extLst>
      <p:ext uri="{BB962C8B-B14F-4D97-AF65-F5344CB8AC3E}">
        <p14:creationId xmlns:p14="http://schemas.microsoft.com/office/powerpoint/2010/main" val="17511762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79</a:t>
            </a:fld>
            <a:endParaRPr lang="en-US"/>
          </a:p>
        </p:txBody>
      </p:sp>
    </p:spTree>
    <p:extLst>
      <p:ext uri="{BB962C8B-B14F-4D97-AF65-F5344CB8AC3E}">
        <p14:creationId xmlns:p14="http://schemas.microsoft.com/office/powerpoint/2010/main" val="51163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5088443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80</a:t>
            </a:fld>
            <a:endParaRPr lang="en-US"/>
          </a:p>
        </p:txBody>
      </p:sp>
    </p:spTree>
    <p:extLst>
      <p:ext uri="{BB962C8B-B14F-4D97-AF65-F5344CB8AC3E}">
        <p14:creationId xmlns:p14="http://schemas.microsoft.com/office/powerpoint/2010/main" val="18027824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81</a:t>
            </a:fld>
            <a:endParaRPr lang="en-US"/>
          </a:p>
        </p:txBody>
      </p:sp>
    </p:spTree>
    <p:extLst>
      <p:ext uri="{BB962C8B-B14F-4D97-AF65-F5344CB8AC3E}">
        <p14:creationId xmlns:p14="http://schemas.microsoft.com/office/powerpoint/2010/main" val="2282601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82</a:t>
            </a:fld>
            <a:endParaRPr lang="en-US"/>
          </a:p>
        </p:txBody>
      </p:sp>
    </p:spTree>
    <p:extLst>
      <p:ext uri="{BB962C8B-B14F-4D97-AF65-F5344CB8AC3E}">
        <p14:creationId xmlns:p14="http://schemas.microsoft.com/office/powerpoint/2010/main" val="2014665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83</a:t>
            </a:fld>
            <a:endParaRPr lang="en-US"/>
          </a:p>
        </p:txBody>
      </p:sp>
    </p:spTree>
    <p:extLst>
      <p:ext uri="{BB962C8B-B14F-4D97-AF65-F5344CB8AC3E}">
        <p14:creationId xmlns:p14="http://schemas.microsoft.com/office/powerpoint/2010/main" val="9629508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84</a:t>
            </a:fld>
            <a:endParaRPr lang="en-US"/>
          </a:p>
        </p:txBody>
      </p:sp>
    </p:spTree>
    <p:extLst>
      <p:ext uri="{BB962C8B-B14F-4D97-AF65-F5344CB8AC3E}">
        <p14:creationId xmlns:p14="http://schemas.microsoft.com/office/powerpoint/2010/main" val="8786091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85</a:t>
            </a:fld>
            <a:endParaRPr lang="en-US"/>
          </a:p>
        </p:txBody>
      </p:sp>
    </p:spTree>
    <p:extLst>
      <p:ext uri="{BB962C8B-B14F-4D97-AF65-F5344CB8AC3E}">
        <p14:creationId xmlns:p14="http://schemas.microsoft.com/office/powerpoint/2010/main" val="19713244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86</a:t>
            </a:fld>
            <a:endParaRPr lang="en-US"/>
          </a:p>
        </p:txBody>
      </p:sp>
    </p:spTree>
    <p:extLst>
      <p:ext uri="{BB962C8B-B14F-4D97-AF65-F5344CB8AC3E}">
        <p14:creationId xmlns:p14="http://schemas.microsoft.com/office/powerpoint/2010/main" val="11929685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87</a:t>
            </a:fld>
            <a:endParaRPr lang="en-US"/>
          </a:p>
        </p:txBody>
      </p:sp>
    </p:spTree>
    <p:extLst>
      <p:ext uri="{BB962C8B-B14F-4D97-AF65-F5344CB8AC3E}">
        <p14:creationId xmlns:p14="http://schemas.microsoft.com/office/powerpoint/2010/main" val="19238919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88</a:t>
            </a:fld>
            <a:endParaRPr lang="en-US"/>
          </a:p>
        </p:txBody>
      </p:sp>
    </p:spTree>
    <p:extLst>
      <p:ext uri="{BB962C8B-B14F-4D97-AF65-F5344CB8AC3E}">
        <p14:creationId xmlns:p14="http://schemas.microsoft.com/office/powerpoint/2010/main" val="4174000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89</a:t>
            </a:fld>
            <a:endParaRPr lang="en-US"/>
          </a:p>
        </p:txBody>
      </p:sp>
    </p:spTree>
    <p:extLst>
      <p:ext uri="{BB962C8B-B14F-4D97-AF65-F5344CB8AC3E}">
        <p14:creationId xmlns:p14="http://schemas.microsoft.com/office/powerpoint/2010/main" val="1344419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a:t>
            </a:fld>
            <a:endParaRPr lang="en-US"/>
          </a:p>
        </p:txBody>
      </p:sp>
    </p:spTree>
    <p:extLst>
      <p:ext uri="{BB962C8B-B14F-4D97-AF65-F5344CB8AC3E}">
        <p14:creationId xmlns:p14="http://schemas.microsoft.com/office/powerpoint/2010/main" val="8671249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90</a:t>
            </a:fld>
            <a:endParaRPr lang="en-US"/>
          </a:p>
        </p:txBody>
      </p:sp>
    </p:spTree>
    <p:extLst>
      <p:ext uri="{BB962C8B-B14F-4D97-AF65-F5344CB8AC3E}">
        <p14:creationId xmlns:p14="http://schemas.microsoft.com/office/powerpoint/2010/main" val="19852545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91</a:t>
            </a:fld>
            <a:endParaRPr lang="en-US"/>
          </a:p>
        </p:txBody>
      </p:sp>
    </p:spTree>
    <p:extLst>
      <p:ext uri="{BB962C8B-B14F-4D97-AF65-F5344CB8AC3E}">
        <p14:creationId xmlns:p14="http://schemas.microsoft.com/office/powerpoint/2010/main" val="7192269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92</a:t>
            </a:fld>
            <a:endParaRPr lang="en-US"/>
          </a:p>
        </p:txBody>
      </p:sp>
    </p:spTree>
    <p:extLst>
      <p:ext uri="{BB962C8B-B14F-4D97-AF65-F5344CB8AC3E}">
        <p14:creationId xmlns:p14="http://schemas.microsoft.com/office/powerpoint/2010/main" val="20097698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93</a:t>
            </a:fld>
            <a:endParaRPr lang="en-US"/>
          </a:p>
        </p:txBody>
      </p:sp>
    </p:spTree>
    <p:extLst>
      <p:ext uri="{BB962C8B-B14F-4D97-AF65-F5344CB8AC3E}">
        <p14:creationId xmlns:p14="http://schemas.microsoft.com/office/powerpoint/2010/main" val="17035889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94</a:t>
            </a:fld>
            <a:endParaRPr lang="en-US"/>
          </a:p>
        </p:txBody>
      </p:sp>
    </p:spTree>
    <p:extLst>
      <p:ext uri="{BB962C8B-B14F-4D97-AF65-F5344CB8AC3E}">
        <p14:creationId xmlns:p14="http://schemas.microsoft.com/office/powerpoint/2010/main" val="19668621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95</a:t>
            </a:fld>
            <a:endParaRPr lang="en-US"/>
          </a:p>
        </p:txBody>
      </p:sp>
    </p:spTree>
    <p:extLst>
      <p:ext uri="{BB962C8B-B14F-4D97-AF65-F5344CB8AC3E}">
        <p14:creationId xmlns:p14="http://schemas.microsoft.com/office/powerpoint/2010/main" val="8368809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96</a:t>
            </a:fld>
            <a:endParaRPr lang="en-US"/>
          </a:p>
        </p:txBody>
      </p:sp>
    </p:spTree>
    <p:extLst>
      <p:ext uri="{BB962C8B-B14F-4D97-AF65-F5344CB8AC3E}">
        <p14:creationId xmlns:p14="http://schemas.microsoft.com/office/powerpoint/2010/main" val="15883779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97</a:t>
            </a:fld>
            <a:endParaRPr lang="en-US"/>
          </a:p>
        </p:txBody>
      </p:sp>
    </p:spTree>
    <p:extLst>
      <p:ext uri="{BB962C8B-B14F-4D97-AF65-F5344CB8AC3E}">
        <p14:creationId xmlns:p14="http://schemas.microsoft.com/office/powerpoint/2010/main" val="4984855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98</a:t>
            </a:fld>
            <a:endParaRPr lang="en-US"/>
          </a:p>
        </p:txBody>
      </p:sp>
    </p:spTree>
    <p:extLst>
      <p:ext uri="{BB962C8B-B14F-4D97-AF65-F5344CB8AC3E}">
        <p14:creationId xmlns:p14="http://schemas.microsoft.com/office/powerpoint/2010/main" val="7134865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99</a:t>
            </a:fld>
            <a:endParaRPr lang="en-US"/>
          </a:p>
        </p:txBody>
      </p:sp>
    </p:spTree>
    <p:extLst>
      <p:ext uri="{BB962C8B-B14F-4D97-AF65-F5344CB8AC3E}">
        <p14:creationId xmlns:p14="http://schemas.microsoft.com/office/powerpoint/2010/main" val="1949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0295E9-3ED6-674B-ACCD-ACF6C1C11880}" type="datetime1">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5C4199-40CE-5A42-87E1-00304B60A924}" type="datetime1">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D59533-EF78-7347-89B8-58E6CADD0DBD}" type="datetime1">
              <a:rPr lang="en-US" smtClean="0"/>
              <a:t>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ext uri="{BB962C8B-B14F-4D97-AF65-F5344CB8AC3E}">
        <p14:creationId xmlns:p14="http://schemas.microsoft.com/office/powerpoint/2010/main" val="1288791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2/9/19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75356407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17.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8.png"/><Relationship Id="rId5" Type="http://schemas.openxmlformats.org/officeDocument/2006/relationships/oleObject" Target="../embeddings/oleObject1.bin"/><Relationship Id="rId6"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210.png"/><Relationship Id="rId4" Type="http://schemas.openxmlformats.org/officeDocument/2006/relationships/image" Target="../media/image180.png"/><Relationship Id="rId5" Type="http://schemas.openxmlformats.org/officeDocument/2006/relationships/image" Target="../media/image190.png"/><Relationship Id="rId6" Type="http://schemas.openxmlformats.org/officeDocument/2006/relationships/image" Target="../media/image200.png"/><Relationship Id="rId7" Type="http://schemas.openxmlformats.org/officeDocument/2006/relationships/image" Target="../media/image210.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0.png"/><Relationship Id="rId5" Type="http://schemas.openxmlformats.org/officeDocument/2006/relationships/image" Target="../media/image25.png"/><Relationship Id="rId6" Type="http://schemas.openxmlformats.org/officeDocument/2006/relationships/image" Target="../media/image260.png"/><Relationship Id="rId7"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90.png"/><Relationship Id="rId5" Type="http://schemas.openxmlformats.org/officeDocument/2006/relationships/image" Target="../media/image300.png"/><Relationship Id="rId6" Type="http://schemas.openxmlformats.org/officeDocument/2006/relationships/image" Target="../media/image260.png"/><Relationship Id="rId7"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320.png"/><Relationship Id="rId5" Type="http://schemas.openxmlformats.org/officeDocument/2006/relationships/image" Target="../media/image33.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7.png"/><Relationship Id="rId5" Type="http://schemas.openxmlformats.org/officeDocument/2006/relationships/image" Target="../media/image360.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50.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0.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hyperlink" Target="http://www.bioinfo.org.cn/~wangchao/maa/Numerical_Optimization.pdf" TargetMode="External"/><Relationship Id="rId4" Type="http://schemas.openxmlformats.org/officeDocument/2006/relationships/hyperlink" Target="http://www.cs.bham.ac.uk/~jxb/NN/l8.pdf" TargetMode="External"/><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80.png"/><Relationship Id="rId6" Type="http://schemas.openxmlformats.org/officeDocument/2006/relationships/image" Target="../media/image92.png"/><Relationship Id="rId7" Type="http://schemas.openxmlformats.org/officeDocument/2006/relationships/image" Target="../media/image101.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5.tif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4" Type="http://schemas.openxmlformats.org/officeDocument/2006/relationships/image" Target="../media/image41.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oleObject" Target="../embeddings/oleObject2.bin"/><Relationship Id="rId8" Type="http://schemas.openxmlformats.org/officeDocument/2006/relationships/image" Target="../media/image6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0.png"/><Relationship Id="rId4" Type="http://schemas.openxmlformats.org/officeDocument/2006/relationships/image" Target="../media/image24.png"/><Relationship Id="rId5" Type="http://schemas.openxmlformats.org/officeDocument/2006/relationships/image" Target="../media/image460.png"/><Relationship Id="rId6" Type="http://schemas.openxmlformats.org/officeDocument/2006/relationships/image" Target="../media/image470.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510.png"/><Relationship Id="rId1" Type="http://schemas.openxmlformats.org/officeDocument/2006/relationships/slideLayout" Target="../slideLayouts/slideLayout8.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450.png"/><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106.png"/><Relationship Id="rId13" Type="http://schemas.openxmlformats.org/officeDocument/2006/relationships/image" Target="../media/image86.png"/><Relationship Id="rId1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0.png"/><Relationship Id="rId8" Type="http://schemas.openxmlformats.org/officeDocument/2006/relationships/image" Target="../media/image690.png"/><Relationship Id="rId9" Type="http://schemas.openxmlformats.org/officeDocument/2006/relationships/image" Target="../media/image99.png"/><Relationship Id="rId10"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95.png"/><Relationship Id="rId9"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4.png"/></Relationships>
</file>

<file path=ppt/slides/_rels/slide96.xml.rels><?xml version="1.0" encoding="UTF-8" standalone="yes"?>
<Relationships xmlns="http://schemas.openxmlformats.org/package/2006/relationships"><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118.png"/><Relationship Id="rId9"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9" Type="http://schemas.openxmlformats.org/officeDocument/2006/relationships/image" Target="../media/image1190.png"/><Relationship Id="rId20" Type="http://schemas.openxmlformats.org/officeDocument/2006/relationships/image" Target="../media/image128.png"/><Relationship Id="rId21" Type="http://schemas.openxmlformats.org/officeDocument/2006/relationships/image" Target="../media/image129.png"/><Relationship Id="rId10" Type="http://schemas.openxmlformats.org/officeDocument/2006/relationships/image" Target="../media/image400.png"/><Relationship Id="rId11" Type="http://schemas.openxmlformats.org/officeDocument/2006/relationships/image" Target="../media/image1200.png"/><Relationship Id="rId12" Type="http://schemas.openxmlformats.org/officeDocument/2006/relationships/image" Target="../media/image451.png"/><Relationship Id="rId13" Type="http://schemas.openxmlformats.org/officeDocument/2006/relationships/image" Target="../media/image1211.png"/><Relationship Id="rId14" Type="http://schemas.openxmlformats.org/officeDocument/2006/relationships/image" Target="../media/image122.png"/><Relationship Id="rId15" Type="http://schemas.openxmlformats.org/officeDocument/2006/relationships/image" Target="../media/image123.png"/><Relationship Id="rId16" Type="http://schemas.openxmlformats.org/officeDocument/2006/relationships/image" Target="../media/image124.png"/><Relationship Id="rId17" Type="http://schemas.openxmlformats.org/officeDocument/2006/relationships/image" Target="../media/image125.png"/><Relationship Id="rId18" Type="http://schemas.openxmlformats.org/officeDocument/2006/relationships/image" Target="../media/image126.png"/><Relationship Id="rId19" Type="http://schemas.openxmlformats.org/officeDocument/2006/relationships/image" Target="../media/image127.png"/><Relationship Id="rId1" Type="http://schemas.openxmlformats.org/officeDocument/2006/relationships/slideLayout" Target="../slideLayouts/slideLayout8.xml"/><Relationship Id="rId2" Type="http://schemas.openxmlformats.org/officeDocument/2006/relationships/notesSlide" Target="../notesSlides/notesSlide97.xml"/><Relationship Id="rId3" Type="http://schemas.openxmlformats.org/officeDocument/2006/relationships/image" Target="../media/image390.png"/><Relationship Id="rId4" Type="http://schemas.openxmlformats.org/officeDocument/2006/relationships/image" Target="../media/image710.png"/><Relationship Id="rId5" Type="http://schemas.openxmlformats.org/officeDocument/2006/relationships/image" Target="../media/image120.png"/><Relationship Id="rId6" Type="http://schemas.openxmlformats.org/officeDocument/2006/relationships/image" Target="../media/image1170.png"/><Relationship Id="rId7" Type="http://schemas.openxmlformats.org/officeDocument/2006/relationships/image" Target="../media/image108.png"/><Relationship Id="rId8" Type="http://schemas.openxmlformats.org/officeDocument/2006/relationships/image" Target="../media/image1180.png"/></Relationships>
</file>

<file path=ppt/slides/_rels/slide98.xml.rels><?xml version="1.0" encoding="UTF-8" standalone="yes"?>
<Relationships xmlns="http://schemas.openxmlformats.org/package/2006/relationships"><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118.png"/><Relationship Id="rId9"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a:t>
            </a:r>
            <a:r>
              <a:rPr lang="en-US" dirty="0" smtClean="0"/>
              <a:t>5: </a:t>
            </a:r>
            <a:r>
              <a:rPr lang="en-US" dirty="0" smtClean="0"/>
              <a:t>Review of Neural Networks</a:t>
            </a:r>
            <a:endParaRPr lang="en-US" dirty="0"/>
          </a:p>
        </p:txBody>
      </p:sp>
      <p:sp>
        <p:nvSpPr>
          <p:cNvPr id="3" name="Slide Number Placeholder 2"/>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8910476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129589"/>
            <a:ext cx="2576623" cy="1179095"/>
            <a:chOff x="3312867" y="1299411"/>
            <a:chExt cx="3996394"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4" idx="6"/>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254442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2544425"/>
                <a:ext cx="695861"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4561835"/>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4561835"/>
                <a:ext cx="113401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493308"/>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493308"/>
                <a:ext cx="686092" cy="280333"/>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7"/>
                <a:stretch>
                  <a:fillRect b="-17778"/>
                </a:stretch>
              </a:blipFill>
            </p:spPr>
            <p:txBody>
              <a:bodyPr/>
              <a:lstStyle/>
              <a:p>
                <a:r>
                  <a:rPr lang="en-US">
                    <a:noFill/>
                  </a:rPr>
                  <a:t> </a:t>
                </a:r>
              </a:p>
            </p:txBody>
          </p:sp>
        </mc:Fallback>
      </mc:AlternateContent>
      <p:sp>
        <p:nvSpPr>
          <p:cNvPr id="44" name="TextBox 43"/>
          <p:cNvSpPr txBox="1"/>
          <p:nvPr/>
        </p:nvSpPr>
        <p:spPr>
          <a:xfrm>
            <a:off x="1522530" y="1327484"/>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1369426"/>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1</a:t>
            </a:r>
          </a:p>
        </p:txBody>
      </p:sp>
      <p:sp>
        <p:nvSpPr>
          <p:cNvPr id="46" name="TextBox 45"/>
          <p:cNvSpPr txBox="1"/>
          <p:nvPr/>
        </p:nvSpPr>
        <p:spPr>
          <a:xfrm>
            <a:off x="9244815" y="1366851"/>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110788"/>
            <a:ext cx="2555360" cy="1179095"/>
            <a:chOff x="3439720" y="1249823"/>
            <a:chExt cx="3963415"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5"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6854487" y="3633477"/>
            <a:ext cx="2576623" cy="1701954"/>
            <a:chOff x="3312867" y="488446"/>
            <a:chExt cx="3996394" cy="2639765"/>
          </a:xfrm>
        </p:grpSpPr>
        <p:sp>
          <p:nvSpPr>
            <p:cNvPr id="61" name="Oval 6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2922864" y="2126160"/>
            <a:ext cx="5131983" cy="2574176"/>
            <a:chOff x="-2818142" y="1299411"/>
            <a:chExt cx="7959809" cy="3992599"/>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219129"/>
              <a:ext cx="2134615" cy="307288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p:cNvCxnSpPr>
          <p:nvPr/>
        </p:nvCxnSpPr>
        <p:spPr>
          <a:xfrm>
            <a:off x="8054847" y="2715708"/>
            <a:ext cx="1376263" cy="96000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p:cNvSpPr txBox="1"/>
              <p:nvPr/>
            </p:nvSpPr>
            <p:spPr>
              <a:xfrm>
                <a:off x="7125493" y="2574166"/>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25493" y="2574166"/>
                <a:ext cx="695861"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7125493" y="4553809"/>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553809"/>
                <a:ext cx="695861" cy="276999"/>
              </a:xfrm>
              <a:prstGeom prst="rect">
                <a:avLst/>
              </a:prstGeom>
              <a:blipFill rotWithShape="0">
                <a:blip r:embed="rId9"/>
                <a:stretch>
                  <a:fillRect b="-17778"/>
                </a:stretch>
              </a:blipFill>
            </p:spPr>
            <p:txBody>
              <a:bodyPr/>
              <a:lstStyle/>
              <a:p>
                <a:r>
                  <a:rPr lang="en-US">
                    <a:noFill/>
                  </a:rPr>
                  <a:t> </a:t>
                </a:r>
              </a:p>
            </p:txBody>
          </p:sp>
        </mc:Fallback>
      </mc:AlternateContent>
      <p:sp>
        <p:nvSpPr>
          <p:cNvPr id="74" name="Oval 73"/>
          <p:cNvSpPr>
            <a:spLocks noChangeAspect="1"/>
          </p:cNvSpPr>
          <p:nvPr/>
        </p:nvSpPr>
        <p:spPr>
          <a:xfrm>
            <a:off x="9452375" y="304392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1366851"/>
            <a:ext cx="2170400" cy="369332"/>
          </a:xfrm>
          <a:prstGeom prst="rect">
            <a:avLst/>
          </a:prstGeom>
          <a:solidFill>
            <a:schemeClr val="tx2">
              <a:lumMod val="20000"/>
              <a:lumOff val="80000"/>
            </a:schemeClr>
          </a:solid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p:txBody>
      </p:sp>
      <p:sp>
        <p:nvSpPr>
          <p:cNvPr id="38" name="TextBox 37"/>
          <p:cNvSpPr txBox="1"/>
          <p:nvPr/>
        </p:nvSpPr>
        <p:spPr>
          <a:xfrm>
            <a:off x="6046366" y="2449260"/>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39" name="TextBox 38"/>
          <p:cNvSpPr txBox="1"/>
          <p:nvPr/>
        </p:nvSpPr>
        <p:spPr>
          <a:xfrm>
            <a:off x="6035270" y="4458644"/>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40" name="TextBox 39"/>
          <p:cNvSpPr txBox="1"/>
          <p:nvPr/>
        </p:nvSpPr>
        <p:spPr>
          <a:xfrm>
            <a:off x="1755677" y="5812742"/>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the number of layers.</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021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100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3CCB8C21-2F4A-6E46-B086-F9A965AAD910}" type="mathplaceholder">
                                  <a:rPr lang="en-US" sz="1400" i="1" smtClean="0">
                                    <a:latin typeface="Cambria Math" charset="0"/>
                                  </a:rPr>
                                  <a:t>Type equation here.</a:t>
                                </a:fld>
                              </m:oMath>
                            </m:oMathPara>
                          </a14:m>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3"/>
                          <a:stretch>
                            <a:fillRect l="-206" t="-102353" r="-176289" b="-716471"/>
                          </a:stretch>
                        </a:blipFill>
                      </a:tcPr>
                    </a:tc>
                    <a:tc>
                      <a:txBody>
                        <a:bodyPr/>
                        <a:lstStyle/>
                        <a:p>
                          <a:endParaRPr lang="en-US"/>
                        </a:p>
                      </a:txBody>
                      <a:tcPr>
                        <a:blipFill rotWithShape="0">
                          <a:blip r:embed="rId3"/>
                          <a:stretch>
                            <a:fillRect l="-188372" t="-102353" r="-231395" b="-716471"/>
                          </a:stretch>
                        </a:blipFill>
                      </a:tcPr>
                    </a:tc>
                    <a:tc>
                      <a:txBody>
                        <a:bodyPr/>
                        <a:lstStyle/>
                        <a:p>
                          <a:endParaRPr lang="en-US"/>
                        </a:p>
                      </a:txBody>
                      <a:tcPr anchor="ctr">
                        <a:blipFill rotWithShape="0">
                          <a:blip r:embed="rId3"/>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3"/>
                          <a:stretch>
                            <a:fillRect l="-206" t="-191111" r="-176289" b="-576667"/>
                          </a:stretch>
                        </a:blipFill>
                      </a:tcPr>
                    </a:tc>
                    <a:tc>
                      <a:txBody>
                        <a:bodyPr/>
                        <a:lstStyle/>
                        <a:p>
                          <a:endParaRPr lang="en-US"/>
                        </a:p>
                      </a:txBody>
                      <a:tcPr>
                        <a:blipFill rotWithShape="0">
                          <a:blip r:embed="rId3"/>
                          <a:stretch>
                            <a:fillRect l="-188372" t="-191111" r="-231395" b="-576667"/>
                          </a:stretch>
                        </a:blipFill>
                      </a:tcPr>
                    </a:tc>
                    <a:tc>
                      <a:txBody>
                        <a:bodyPr/>
                        <a:lstStyle/>
                        <a:p>
                          <a:endParaRPr lang="en-US"/>
                        </a:p>
                      </a:txBody>
                      <a:tcPr anchor="ctr">
                        <a:blipFill rotWithShape="0">
                          <a:blip r:embed="rId3"/>
                          <a:stretch>
                            <a:fillRect l="-251351" t="-191111" r="-101689" b="-576667"/>
                          </a:stretch>
                        </a:blipFill>
                      </a:tcPr>
                    </a:tc>
                    <a:tc>
                      <a:txBody>
                        <a:bodyPr/>
                        <a:lstStyle/>
                        <a:p>
                          <a:endParaRPr lang="en-US"/>
                        </a:p>
                      </a:txBody>
                      <a:tcPr anchor="ctr">
                        <a:blipFill rotWithShape="0">
                          <a:blip r:embed="rId3"/>
                          <a:stretch>
                            <a:fillRect l="-350168" t="-191111" r="-1347" b="-576667"/>
                          </a:stretch>
                        </a:blipFill>
                      </a:tcPr>
                    </a:tc>
                  </a:tr>
                  <a:tr h="551246">
                    <a:tc>
                      <a:txBody>
                        <a:bodyPr/>
                        <a:lstStyle/>
                        <a:p>
                          <a:endParaRPr lang="en-US"/>
                        </a:p>
                      </a:txBody>
                      <a:tcPr anchor="ctr">
                        <a:blipFill rotWithShape="0">
                          <a:blip r:embed="rId3"/>
                          <a:stretch>
                            <a:fillRect l="-206" t="-287912" r="-176289" b="-470330"/>
                          </a:stretch>
                        </a:blipFill>
                      </a:tcPr>
                    </a:tc>
                    <a:tc>
                      <a:txBody>
                        <a:bodyPr/>
                        <a:lstStyle/>
                        <a:p>
                          <a:endParaRPr lang="en-US"/>
                        </a:p>
                      </a:txBody>
                      <a:tcPr>
                        <a:blipFill rotWithShape="0">
                          <a:blip r:embed="rId3"/>
                          <a:stretch>
                            <a:fillRect l="-188372" t="-287912" r="-231395" b="-470330"/>
                          </a:stretch>
                        </a:blipFill>
                      </a:tcPr>
                    </a:tc>
                    <a:tc>
                      <a:txBody>
                        <a:bodyPr/>
                        <a:lstStyle/>
                        <a:p>
                          <a:endParaRPr lang="en-US"/>
                        </a:p>
                      </a:txBody>
                      <a:tcPr anchor="ctr">
                        <a:blipFill rotWithShape="0">
                          <a:blip r:embed="rId3"/>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3"/>
                          <a:stretch>
                            <a:fillRect l="-206" t="-339423" r="-176289" b="-311538"/>
                          </a:stretch>
                        </a:blipFill>
                      </a:tcPr>
                    </a:tc>
                    <a:tc>
                      <a:txBody>
                        <a:bodyPr/>
                        <a:lstStyle/>
                        <a:p>
                          <a:endParaRPr lang="en-US"/>
                        </a:p>
                      </a:txBody>
                      <a:tcPr>
                        <a:blipFill rotWithShape="0">
                          <a:blip r:embed="rId3"/>
                          <a:stretch>
                            <a:fillRect l="-188372" t="-339423" r="-231395" b="-311538"/>
                          </a:stretch>
                        </a:blipFill>
                      </a:tcPr>
                    </a:tc>
                    <a:tc>
                      <a:txBody>
                        <a:bodyPr/>
                        <a:lstStyle/>
                        <a:p>
                          <a:endParaRPr lang="en-US"/>
                        </a:p>
                      </a:txBody>
                      <a:tcPr anchor="ctr">
                        <a:blipFill rotWithShape="0">
                          <a:blip r:embed="rId3"/>
                          <a:stretch>
                            <a:fillRect l="-251351" t="-339423" r="-101689" b="-311538"/>
                          </a:stretch>
                        </a:blipFill>
                      </a:tcPr>
                    </a:tc>
                    <a:tc>
                      <a:txBody>
                        <a:bodyPr/>
                        <a:lstStyle/>
                        <a:p>
                          <a:endParaRPr lang="en-US"/>
                        </a:p>
                      </a:txBody>
                      <a:tcPr anchor="ctr">
                        <a:blipFill rotWithShape="0">
                          <a:blip r:embed="rId3"/>
                          <a:stretch>
                            <a:fillRect l="-350168" t="-339423" r="-1347" b="-311538"/>
                          </a:stretch>
                        </a:blipFill>
                      </a:tcPr>
                    </a:tc>
                  </a:tr>
                  <a:tr h="551246">
                    <a:tc>
                      <a:txBody>
                        <a:bodyPr/>
                        <a:lstStyle/>
                        <a:p>
                          <a:endParaRPr lang="en-US"/>
                        </a:p>
                      </a:txBody>
                      <a:tcPr anchor="ctr">
                        <a:blipFill rotWithShape="0">
                          <a:blip r:embed="rId3"/>
                          <a:stretch>
                            <a:fillRect l="-206" t="-502198" r="-176289" b="-256044"/>
                          </a:stretch>
                        </a:blipFill>
                      </a:tcPr>
                    </a:tc>
                    <a:tc>
                      <a:txBody>
                        <a:bodyPr/>
                        <a:lstStyle/>
                        <a:p>
                          <a:endParaRPr lang="en-US"/>
                        </a:p>
                      </a:txBody>
                      <a:tcPr>
                        <a:blipFill rotWithShape="0">
                          <a:blip r:embed="rId3"/>
                          <a:stretch>
                            <a:fillRect l="-188372" t="-502198" r="-231395" b="-256044"/>
                          </a:stretch>
                        </a:blipFill>
                      </a:tcPr>
                    </a:tc>
                    <a:tc>
                      <a:txBody>
                        <a:bodyPr/>
                        <a:lstStyle/>
                        <a:p>
                          <a:endParaRPr lang="en-US"/>
                        </a:p>
                      </a:txBody>
                      <a:tcPr anchor="ctr">
                        <a:blipFill rotWithShape="0">
                          <a:blip r:embed="rId3"/>
                          <a:stretch>
                            <a:fillRect l="-251351" t="-502198" r="-101689" b="-256044"/>
                          </a:stretch>
                        </a:blipFill>
                      </a:tcPr>
                    </a:tc>
                    <a:tc>
                      <a:txBody>
                        <a:bodyPr/>
                        <a:lstStyle/>
                        <a:p>
                          <a:endParaRPr lang="en-US"/>
                        </a:p>
                      </a:txBody>
                      <a:tcPr anchor="ctr">
                        <a:blipFill rotWithShape="0">
                          <a:blip r:embed="rId3"/>
                          <a:stretch>
                            <a:fillRect l="-350168" t="-502198" r="-1347" b="-256044"/>
                          </a:stretch>
                        </a:blipFill>
                      </a:tcPr>
                    </a:tc>
                  </a:tr>
                  <a:tr h="552234">
                    <a:tc>
                      <a:txBody>
                        <a:bodyPr/>
                        <a:lstStyle/>
                        <a:p>
                          <a:endParaRPr lang="en-US"/>
                        </a:p>
                      </a:txBody>
                      <a:tcPr anchor="ctr">
                        <a:blipFill rotWithShape="0">
                          <a:blip r:embed="rId3"/>
                          <a:stretch>
                            <a:fillRect l="-206" t="-608889" r="-176289" b="-158889"/>
                          </a:stretch>
                        </a:blipFill>
                      </a:tcPr>
                    </a:tc>
                    <a:tc>
                      <a:txBody>
                        <a:bodyPr/>
                        <a:lstStyle/>
                        <a:p>
                          <a:endParaRPr lang="en-US"/>
                        </a:p>
                      </a:txBody>
                      <a:tcPr>
                        <a:blipFill rotWithShape="0">
                          <a:blip r:embed="rId3"/>
                          <a:stretch>
                            <a:fillRect l="-188372" t="-608889" r="-231395" b="-158889"/>
                          </a:stretch>
                        </a:blipFill>
                      </a:tcPr>
                    </a:tc>
                    <a:tc>
                      <a:txBody>
                        <a:bodyPr/>
                        <a:lstStyle/>
                        <a:p>
                          <a:endParaRPr lang="en-US"/>
                        </a:p>
                      </a:txBody>
                      <a:tcPr anchor="ctr">
                        <a:blipFill rotWithShape="0">
                          <a:blip r:embed="rId3"/>
                          <a:stretch>
                            <a:fillRect l="-251351" t="-608889" r="-101689" b="-158889"/>
                          </a:stretch>
                        </a:blipFill>
                      </a:tcPr>
                    </a:tc>
                    <a:tc>
                      <a:txBody>
                        <a:bodyPr/>
                        <a:lstStyle/>
                        <a:p>
                          <a:endParaRPr lang="en-US"/>
                        </a:p>
                      </a:txBody>
                      <a:tcPr anchor="ctr">
                        <a:blipFill rotWithShape="0">
                          <a:blip r:embed="rId3"/>
                          <a:stretch>
                            <a:fillRect l="-350168" t="-608889" r="-1347" b="-158889"/>
                          </a:stretch>
                        </a:blipFill>
                      </a:tcPr>
                    </a:tc>
                  </a:tr>
                  <a:tr h="777367">
                    <a:tc>
                      <a:txBody>
                        <a:bodyPr/>
                        <a:lstStyle/>
                        <a:p>
                          <a:endParaRPr lang="en-US"/>
                        </a:p>
                      </a:txBody>
                      <a:tcPr anchor="ctr">
                        <a:blipFill rotWithShape="0">
                          <a:blip r:embed="rId3"/>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3"/>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339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922864" y="2204535"/>
            <a:ext cx="5131983" cy="2966064"/>
            <a:chOff x="-2818142" y="1299411"/>
            <a:chExt cx="7959809" cy="4600426"/>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3"/>
                <a:stretch>
                  <a:fillRect b="-15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599852"/>
            <a:ext cx="2553320" cy="1179095"/>
            <a:chOff x="3312867" y="1299411"/>
            <a:chExt cx="3960251"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1"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6"/>
                <a:stretch>
                  <a:fillRect b="-4348"/>
                </a:stretch>
              </a:blipFill>
            </p:spPr>
            <p:txBody>
              <a:bodyPr/>
              <a:lstStyle/>
              <a:p>
                <a:r>
                  <a:rPr lang="en-US">
                    <a:noFill/>
                  </a:rPr>
                  <a:t> </a:t>
                </a:r>
              </a:p>
            </p:txBody>
          </p:sp>
        </mc:Fallback>
      </mc:AlternateContent>
      <p:grpSp>
        <p:nvGrpSpPr>
          <p:cNvPr id="7" name="Group 6"/>
          <p:cNvGrpSpPr/>
          <p:nvPr/>
        </p:nvGrpSpPr>
        <p:grpSpPr>
          <a:xfrm>
            <a:off x="4275826" y="2297595"/>
            <a:ext cx="1179095" cy="1179095"/>
            <a:chOff x="4299129" y="2129588"/>
            <a:chExt cx="1179095" cy="1179095"/>
          </a:xfrm>
        </p:grpSpPr>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7"/>
                  <a:stretch>
                    <a:fillRect b="-15556"/>
                  </a:stretch>
                </a:blipFill>
              </p:spPr>
              <p:txBody>
                <a:bodyPr/>
                <a:lstStyle/>
                <a:p>
                  <a:r>
                    <a:rPr lang="en-US">
                      <a:noFill/>
                    </a:rPr>
                    <a:t> </a:t>
                  </a:r>
                </a:p>
              </p:txBody>
            </p:sp>
          </mc:Fallback>
        </mc:AlternateContent>
      </p:grpSp>
      <p:grpSp>
        <p:nvGrpSpPr>
          <p:cNvPr id="10" name="Group 9"/>
          <p:cNvGrpSpPr/>
          <p:nvPr/>
        </p:nvGrpSpPr>
        <p:grpSpPr>
          <a:xfrm>
            <a:off x="4299127" y="5032098"/>
            <a:ext cx="1179095" cy="1179095"/>
            <a:chOff x="4299129" y="4110788"/>
            <a:chExt cx="1179095" cy="1179095"/>
          </a:xfrm>
        </p:grpSpPr>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8"/>
                  <a:stretch>
                    <a:fillRect b="-15217"/>
                  </a:stretch>
                </a:blipFill>
              </p:spPr>
              <p:txBody>
                <a:bodyPr/>
                <a:lstStyle/>
                <a:p>
                  <a:r>
                    <a:rPr lang="en-US">
                      <a:noFill/>
                    </a:rPr>
                    <a:t> </a:t>
                  </a:r>
                </a:p>
              </p:txBody>
            </p:sp>
          </mc:Fallback>
        </mc:AlternateContent>
      </p:grpSp>
      <p:sp>
        <p:nvSpPr>
          <p:cNvPr id="44" name="TextBox 43"/>
          <p:cNvSpPr txBox="1"/>
          <p:nvPr/>
        </p:nvSpPr>
        <p:spPr>
          <a:xfrm>
            <a:off x="1522530" y="922533"/>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964475"/>
            <a:ext cx="2170400" cy="738664"/>
          </a:xfrm>
          <a:prstGeom prst="rect">
            <a:avLst/>
          </a:prstGeom>
          <a:noFill/>
        </p:spPr>
        <p:txBody>
          <a:bodyPr wrap="square" lIns="0" tIns="0" rIns="0" bIns="0" rtlCol="0">
            <a:spAutoFit/>
          </a:bodyPr>
          <a:lstStyle/>
          <a:p>
            <a:pPr algn="ctr"/>
            <a:r>
              <a:rPr lang="en-US" sz="2400" dirty="0">
                <a:latin typeface="Karla" charset="0"/>
                <a:ea typeface="Karla" charset="0"/>
                <a:cs typeface="Karla" charset="0"/>
              </a:rPr>
              <a:t>hidden layer 1, 3 nodes</a:t>
            </a:r>
          </a:p>
        </p:txBody>
      </p:sp>
      <p:sp>
        <p:nvSpPr>
          <p:cNvPr id="46" name="TextBox 45"/>
          <p:cNvSpPr txBox="1"/>
          <p:nvPr/>
        </p:nvSpPr>
        <p:spPr>
          <a:xfrm>
            <a:off x="9244815" y="961900"/>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581051"/>
            <a:ext cx="2555358" cy="1179095"/>
            <a:chOff x="3439720" y="1249823"/>
            <a:chExt cx="3963412"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a:endCxn id="74" idx="2"/>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854487" y="4142659"/>
            <a:ext cx="2565678" cy="2041860"/>
            <a:chOff x="6854487" y="3672396"/>
            <a:chExt cx="2565678" cy="2041860"/>
          </a:xfrm>
        </p:grpSpPr>
        <p:grpSp>
          <p:nvGrpSpPr>
            <p:cNvPr id="60" name="Group 59"/>
            <p:cNvGrpSpPr/>
            <p:nvPr/>
          </p:nvGrpSpPr>
          <p:grpSpPr>
            <a:xfrm>
              <a:off x="6854487" y="3672396"/>
              <a:ext cx="2565678" cy="2041860"/>
              <a:chOff x="3312867" y="548811"/>
              <a:chExt cx="3979419" cy="3166965"/>
            </a:xfrm>
          </p:grpSpPr>
          <p:sp>
            <p:nvSpPr>
              <p:cNvPr id="61" name="Oval 60"/>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61" idx="6"/>
                <a:endCxn id="74" idx="2"/>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9"/>
                  <a:stretch>
                    <a:fillRect b="-15556"/>
                  </a:stretch>
                </a:blipFill>
              </p:spPr>
              <p:txBody>
                <a:bodyPr/>
                <a:lstStyle/>
                <a:p>
                  <a:r>
                    <a:rPr lang="en-US">
                      <a:noFill/>
                    </a:rPr>
                    <a:t> </a:t>
                  </a:r>
                </a:p>
              </p:txBody>
            </p:sp>
          </mc:Fallback>
        </mc:AlternateContent>
      </p:grpSp>
      <p:sp>
        <p:nvSpPr>
          <p:cNvPr id="74" name="Oval 73"/>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961900"/>
            <a:ext cx="2170400" cy="738664"/>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a:p>
            <a:pPr algn="ctr"/>
            <a:r>
              <a:rPr lang="en-US" sz="2400" i="1" dirty="0">
                <a:latin typeface="Karla" charset="0"/>
                <a:ea typeface="Karla" charset="0"/>
                <a:cs typeface="Karla" charset="0"/>
              </a:rPr>
              <a:t>3 nodes</a:t>
            </a:r>
          </a:p>
        </p:txBody>
      </p:sp>
      <p:sp>
        <p:nvSpPr>
          <p:cNvPr id="39" name="TextBox 38"/>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grpSp>
        <p:nvGrpSpPr>
          <p:cNvPr id="41" name="Group 40"/>
          <p:cNvGrpSpPr/>
          <p:nvPr/>
        </p:nvGrpSpPr>
        <p:grpSpPr>
          <a:xfrm>
            <a:off x="4220313" y="3618593"/>
            <a:ext cx="1179095" cy="1179095"/>
            <a:chOff x="4299129" y="4110788"/>
            <a:chExt cx="1179095" cy="1179095"/>
          </a:xfrm>
        </p:grpSpPr>
        <p:sp>
          <p:nvSpPr>
            <p:cNvPr id="47" name="Oval 46"/>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cxnSp>
        <p:nvCxnSpPr>
          <p:cNvPr id="49" name="Straight Arrow Connector 48"/>
          <p:cNvCxnSpPr>
            <a:stCxn id="4" idx="6"/>
            <a:endCxn id="47" idx="2"/>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1" idx="3"/>
            <a:endCxn id="47" idx="2"/>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820239" y="3592017"/>
            <a:ext cx="1179095" cy="1179095"/>
            <a:chOff x="4299129" y="4110788"/>
            <a:chExt cx="1179095" cy="1179095"/>
          </a:xfrm>
        </p:grpSpPr>
        <p:sp>
          <p:nvSpPr>
            <p:cNvPr id="56" name="Oval 55"/>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cxnSp>
        <p:nvCxnSpPr>
          <p:cNvPr id="63" name="Straight Arrow Connector 62"/>
          <p:cNvCxnSpPr>
            <a:stCxn id="56" idx="6"/>
            <a:endCxn id="74" idx="2"/>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7081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922864" y="2204535"/>
            <a:ext cx="5131983" cy="2966064"/>
            <a:chOff x="-2818142" y="1299411"/>
            <a:chExt cx="7959809" cy="4600426"/>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3"/>
                <a:stretch>
                  <a:fillRect b="-15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599852"/>
            <a:ext cx="2553320" cy="1179095"/>
            <a:chOff x="3312867" y="1299411"/>
            <a:chExt cx="3960251"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1"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6"/>
                <a:stretch>
                  <a:fillRect b="-4348"/>
                </a:stretch>
              </a:blipFill>
            </p:spPr>
            <p:txBody>
              <a:bodyPr/>
              <a:lstStyle/>
              <a:p>
                <a:r>
                  <a:rPr lang="en-US">
                    <a:noFill/>
                  </a:rPr>
                  <a:t> </a:t>
                </a:r>
              </a:p>
            </p:txBody>
          </p:sp>
        </mc:Fallback>
      </mc:AlternateContent>
      <p:grpSp>
        <p:nvGrpSpPr>
          <p:cNvPr id="7" name="Group 6"/>
          <p:cNvGrpSpPr/>
          <p:nvPr/>
        </p:nvGrpSpPr>
        <p:grpSpPr>
          <a:xfrm>
            <a:off x="4275826" y="2297595"/>
            <a:ext cx="1179095" cy="1179095"/>
            <a:chOff x="4299129" y="2129588"/>
            <a:chExt cx="1179095" cy="1179095"/>
          </a:xfrm>
        </p:grpSpPr>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7"/>
                  <a:stretch>
                    <a:fillRect b="-15556"/>
                  </a:stretch>
                </a:blipFill>
              </p:spPr>
              <p:txBody>
                <a:bodyPr/>
                <a:lstStyle/>
                <a:p>
                  <a:r>
                    <a:rPr lang="en-US">
                      <a:noFill/>
                    </a:rPr>
                    <a:t> </a:t>
                  </a:r>
                </a:p>
              </p:txBody>
            </p:sp>
          </mc:Fallback>
        </mc:AlternateContent>
      </p:grpSp>
      <p:grpSp>
        <p:nvGrpSpPr>
          <p:cNvPr id="10" name="Group 9"/>
          <p:cNvGrpSpPr/>
          <p:nvPr/>
        </p:nvGrpSpPr>
        <p:grpSpPr>
          <a:xfrm>
            <a:off x="4299127" y="5032098"/>
            <a:ext cx="1179095" cy="1179095"/>
            <a:chOff x="4299129" y="4110788"/>
            <a:chExt cx="1179095" cy="1179095"/>
          </a:xfrm>
        </p:grpSpPr>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r>
                              <a:rPr lang="en-US" b="0" i="1" smtClean="0">
                                <a:latin typeface="Cambria Math" charset="0"/>
                              </a:rPr>
                              <m:t>𝑚</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8"/>
                  <a:stretch>
                    <a:fillRect b="-15217"/>
                  </a:stretch>
                </a:blipFill>
              </p:spPr>
              <p:txBody>
                <a:bodyPr/>
                <a:lstStyle/>
                <a:p>
                  <a:r>
                    <a:rPr lang="en-US">
                      <a:noFill/>
                    </a:rPr>
                    <a:t> </a:t>
                  </a:r>
                </a:p>
              </p:txBody>
            </p:sp>
          </mc:Fallback>
        </mc:AlternateContent>
      </p:grpSp>
      <p:sp>
        <p:nvSpPr>
          <p:cNvPr id="44" name="TextBox 43"/>
          <p:cNvSpPr txBox="1"/>
          <p:nvPr/>
        </p:nvSpPr>
        <p:spPr>
          <a:xfrm>
            <a:off x="1522530" y="922533"/>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964475"/>
            <a:ext cx="2170400" cy="369332"/>
          </a:xfrm>
          <a:prstGeom prst="rect">
            <a:avLst/>
          </a:prstGeom>
          <a:noFill/>
        </p:spPr>
        <p:txBody>
          <a:bodyPr wrap="square" lIns="0" tIns="0" rIns="0" bIns="0" rtlCol="0">
            <a:spAutoFit/>
          </a:bodyPr>
          <a:lstStyle/>
          <a:p>
            <a:pPr algn="ctr"/>
            <a:r>
              <a:rPr lang="en-US" sz="2400" dirty="0">
                <a:latin typeface="Karla" charset="0"/>
                <a:ea typeface="Karla" charset="0"/>
                <a:cs typeface="Karla" charset="0"/>
              </a:rPr>
              <a:t>hidden layer 1, </a:t>
            </a:r>
          </a:p>
        </p:txBody>
      </p:sp>
      <p:sp>
        <p:nvSpPr>
          <p:cNvPr id="46" name="TextBox 45"/>
          <p:cNvSpPr txBox="1"/>
          <p:nvPr/>
        </p:nvSpPr>
        <p:spPr>
          <a:xfrm>
            <a:off x="9244815" y="961900"/>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581051"/>
            <a:ext cx="2555358" cy="1179095"/>
            <a:chOff x="3439720" y="1249823"/>
            <a:chExt cx="3963412"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a:endCxn id="74" idx="2"/>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854487" y="4142659"/>
            <a:ext cx="2565678" cy="2041860"/>
            <a:chOff x="6854487" y="3672396"/>
            <a:chExt cx="2565678" cy="2041860"/>
          </a:xfrm>
        </p:grpSpPr>
        <p:grpSp>
          <p:nvGrpSpPr>
            <p:cNvPr id="60" name="Group 59"/>
            <p:cNvGrpSpPr/>
            <p:nvPr/>
          </p:nvGrpSpPr>
          <p:grpSpPr>
            <a:xfrm>
              <a:off x="6854487" y="3672396"/>
              <a:ext cx="2565678" cy="2041860"/>
              <a:chOff x="3312867" y="548811"/>
              <a:chExt cx="3979419" cy="3166965"/>
            </a:xfrm>
          </p:grpSpPr>
          <p:sp>
            <p:nvSpPr>
              <p:cNvPr id="61" name="Oval 60"/>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61" idx="6"/>
                <a:endCxn id="74" idx="2"/>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𝑛𝑚</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9"/>
                  <a:stretch>
                    <a:fillRect b="-11111"/>
                  </a:stretch>
                </a:blipFill>
              </p:spPr>
              <p:txBody>
                <a:bodyPr/>
                <a:lstStyle/>
                <a:p>
                  <a:r>
                    <a:rPr lang="en-US">
                      <a:noFill/>
                    </a:rPr>
                    <a:t> </a:t>
                  </a:r>
                </a:p>
              </p:txBody>
            </p:sp>
          </mc:Fallback>
        </mc:AlternateContent>
      </p:grpSp>
      <p:sp>
        <p:nvSpPr>
          <p:cNvPr id="74" name="Oval 73"/>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961900"/>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p:txBody>
      </p:sp>
      <p:sp>
        <p:nvSpPr>
          <p:cNvPr id="39" name="TextBox 38"/>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51" name="TextBox 50"/>
          <p:cNvSpPr txBox="1"/>
          <p:nvPr/>
        </p:nvSpPr>
        <p:spPr>
          <a:xfrm rot="16200000">
            <a:off x="4581558" y="3934985"/>
            <a:ext cx="312160"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pic>
        <p:nvPicPr>
          <p:cNvPr id="3" name="Picture 2"/>
          <p:cNvPicPr>
            <a:picLocks noChangeAspect="1"/>
          </p:cNvPicPr>
          <p:nvPr/>
        </p:nvPicPr>
        <p:blipFill>
          <a:blip r:embed="rId10"/>
          <a:stretch>
            <a:fillRect/>
          </a:stretch>
        </p:blipFill>
        <p:spPr>
          <a:xfrm>
            <a:off x="7060223" y="3883115"/>
            <a:ext cx="660400" cy="596900"/>
          </a:xfrm>
          <a:prstGeom prst="rect">
            <a:avLst/>
          </a:prstGeom>
        </p:spPr>
      </p:pic>
      <p:sp>
        <p:nvSpPr>
          <p:cNvPr id="5" name="Rectangle 4"/>
          <p:cNvSpPr/>
          <p:nvPr/>
        </p:nvSpPr>
        <p:spPr>
          <a:xfrm>
            <a:off x="5546009" y="3244334"/>
            <a:ext cx="1099981" cy="369332"/>
          </a:xfrm>
          <a:prstGeom prst="rect">
            <a:avLst/>
          </a:prstGeom>
        </p:spPr>
        <p:txBody>
          <a:bodyPr wrap="none">
            <a:spAutoFit/>
          </a:bodyPr>
          <a:lstStyle/>
          <a:p>
            <a:pPr algn="ctr"/>
            <a:r>
              <a:rPr lang="en-US">
                <a:latin typeface="Karla" charset="0"/>
                <a:ea typeface="Karla" charset="0"/>
                <a:cs typeface="Karla" charset="0"/>
              </a:rPr>
              <a:t>m nodes</a:t>
            </a:r>
            <a:endParaRPr lang="en-US" dirty="0">
              <a:latin typeface="Karla" charset="0"/>
              <a:ea typeface="Karla" charset="0"/>
              <a:cs typeface="Karla" charset="0"/>
            </a:endParaRPr>
          </a:p>
        </p:txBody>
      </p:sp>
      <p:sp>
        <p:nvSpPr>
          <p:cNvPr id="53" name="Rectangle 52"/>
          <p:cNvSpPr/>
          <p:nvPr/>
        </p:nvSpPr>
        <p:spPr>
          <a:xfrm>
            <a:off x="4190992" y="1427024"/>
            <a:ext cx="1404552" cy="461665"/>
          </a:xfrm>
          <a:prstGeom prst="rect">
            <a:avLst/>
          </a:prstGeom>
          <a:solidFill>
            <a:schemeClr val="accent1">
              <a:lumMod val="20000"/>
              <a:lumOff val="80000"/>
            </a:schemeClr>
          </a:solidFill>
        </p:spPr>
        <p:txBody>
          <a:bodyPr wrap="none">
            <a:spAutoFit/>
          </a:bodyPr>
          <a:lstStyle/>
          <a:p>
            <a:pPr algn="ctr"/>
            <a:r>
              <a:rPr lang="en-US" sz="2400" i="1" dirty="0">
                <a:latin typeface="Cambria Math" charset="0"/>
                <a:ea typeface="Cambria Math" charset="0"/>
                <a:cs typeface="Cambria Math" charset="0"/>
              </a:rPr>
              <a:t>m</a:t>
            </a:r>
            <a:r>
              <a:rPr lang="en-US" sz="2400" dirty="0">
                <a:latin typeface="Karla" charset="0"/>
                <a:ea typeface="Karla" charset="0"/>
                <a:cs typeface="Karla" charset="0"/>
              </a:rPr>
              <a:t> nodes</a:t>
            </a:r>
          </a:p>
        </p:txBody>
      </p:sp>
      <p:sp>
        <p:nvSpPr>
          <p:cNvPr id="54" name="TextBox 53"/>
          <p:cNvSpPr txBox="1"/>
          <p:nvPr/>
        </p:nvSpPr>
        <p:spPr>
          <a:xfrm>
            <a:off x="2119417" y="6323020"/>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the number of nodes.</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0712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922864" y="2204535"/>
            <a:ext cx="5131983" cy="2966064"/>
            <a:chOff x="-2818142" y="1299411"/>
            <a:chExt cx="7959809" cy="4600426"/>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3"/>
                <a:stretch>
                  <a:fillRect b="-15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599852"/>
            <a:ext cx="2553320" cy="1179095"/>
            <a:chOff x="3312867" y="1299411"/>
            <a:chExt cx="3960251"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1"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6"/>
                <a:stretch>
                  <a:fillRect b="-4348"/>
                </a:stretch>
              </a:blipFill>
            </p:spPr>
            <p:txBody>
              <a:bodyPr/>
              <a:lstStyle/>
              <a:p>
                <a:r>
                  <a:rPr lang="en-US">
                    <a:noFill/>
                  </a:rPr>
                  <a:t> </a:t>
                </a:r>
              </a:p>
            </p:txBody>
          </p:sp>
        </mc:Fallback>
      </mc:AlternateContent>
      <p:grpSp>
        <p:nvGrpSpPr>
          <p:cNvPr id="7" name="Group 6"/>
          <p:cNvGrpSpPr/>
          <p:nvPr/>
        </p:nvGrpSpPr>
        <p:grpSpPr>
          <a:xfrm>
            <a:off x="4275826" y="2297595"/>
            <a:ext cx="1179095" cy="1179095"/>
            <a:chOff x="4299129" y="2129588"/>
            <a:chExt cx="1179095" cy="1179095"/>
          </a:xfrm>
        </p:grpSpPr>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7"/>
                  <a:stretch>
                    <a:fillRect b="-15556"/>
                  </a:stretch>
                </a:blipFill>
              </p:spPr>
              <p:txBody>
                <a:bodyPr/>
                <a:lstStyle/>
                <a:p>
                  <a:r>
                    <a:rPr lang="en-US">
                      <a:noFill/>
                    </a:rPr>
                    <a:t> </a:t>
                  </a:r>
                </a:p>
              </p:txBody>
            </p:sp>
          </mc:Fallback>
        </mc:AlternateContent>
      </p:grpSp>
      <p:grpSp>
        <p:nvGrpSpPr>
          <p:cNvPr id="10" name="Group 9"/>
          <p:cNvGrpSpPr/>
          <p:nvPr/>
        </p:nvGrpSpPr>
        <p:grpSpPr>
          <a:xfrm>
            <a:off x="4299127" y="5032098"/>
            <a:ext cx="1179095" cy="1179095"/>
            <a:chOff x="4299129" y="4110788"/>
            <a:chExt cx="1179095" cy="1179095"/>
          </a:xfrm>
        </p:grpSpPr>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r>
                              <a:rPr lang="en-US" b="0" i="1" smtClean="0">
                                <a:latin typeface="Cambria Math" charset="0"/>
                              </a:rPr>
                              <m:t>𝑚</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8"/>
                  <a:stretch>
                    <a:fillRect b="-15217"/>
                  </a:stretch>
                </a:blipFill>
              </p:spPr>
              <p:txBody>
                <a:bodyPr/>
                <a:lstStyle/>
                <a:p>
                  <a:r>
                    <a:rPr lang="en-US">
                      <a:noFill/>
                    </a:rPr>
                    <a:t> </a:t>
                  </a:r>
                </a:p>
              </p:txBody>
            </p:sp>
          </mc:Fallback>
        </mc:AlternateContent>
      </p:grpSp>
      <p:sp>
        <p:nvSpPr>
          <p:cNvPr id="44" name="TextBox 43"/>
          <p:cNvSpPr txBox="1"/>
          <p:nvPr/>
        </p:nvSpPr>
        <p:spPr>
          <a:xfrm>
            <a:off x="1522530" y="922533"/>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964475"/>
            <a:ext cx="2170400" cy="369332"/>
          </a:xfrm>
          <a:prstGeom prst="rect">
            <a:avLst/>
          </a:prstGeom>
          <a:noFill/>
        </p:spPr>
        <p:txBody>
          <a:bodyPr wrap="square" lIns="0" tIns="0" rIns="0" bIns="0" rtlCol="0">
            <a:spAutoFit/>
          </a:bodyPr>
          <a:lstStyle/>
          <a:p>
            <a:pPr algn="ctr"/>
            <a:r>
              <a:rPr lang="en-US" sz="2400" dirty="0">
                <a:latin typeface="Karla" charset="0"/>
                <a:ea typeface="Karla" charset="0"/>
                <a:cs typeface="Karla" charset="0"/>
              </a:rPr>
              <a:t>hidden layer 1, </a:t>
            </a:r>
          </a:p>
        </p:txBody>
      </p:sp>
      <p:sp>
        <p:nvSpPr>
          <p:cNvPr id="46" name="TextBox 45"/>
          <p:cNvSpPr txBox="1"/>
          <p:nvPr/>
        </p:nvSpPr>
        <p:spPr>
          <a:xfrm>
            <a:off x="9244815" y="961900"/>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581051"/>
            <a:ext cx="2555358" cy="1179095"/>
            <a:chOff x="3439720" y="1249823"/>
            <a:chExt cx="3963412"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a:endCxn id="74" idx="2"/>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854487" y="4142659"/>
            <a:ext cx="2565678" cy="2041860"/>
            <a:chOff x="6854487" y="3672396"/>
            <a:chExt cx="2565678" cy="2041860"/>
          </a:xfrm>
        </p:grpSpPr>
        <p:grpSp>
          <p:nvGrpSpPr>
            <p:cNvPr id="60" name="Group 59"/>
            <p:cNvGrpSpPr/>
            <p:nvPr/>
          </p:nvGrpSpPr>
          <p:grpSpPr>
            <a:xfrm>
              <a:off x="6854487" y="3672396"/>
              <a:ext cx="2565678" cy="2041860"/>
              <a:chOff x="3312867" y="548811"/>
              <a:chExt cx="3979419" cy="3166965"/>
            </a:xfrm>
          </p:grpSpPr>
          <p:sp>
            <p:nvSpPr>
              <p:cNvPr id="61" name="Oval 60"/>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61" idx="6"/>
                <a:endCxn id="74" idx="2"/>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𝑛𝑚</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9"/>
                  <a:stretch>
                    <a:fillRect b="-11111"/>
                  </a:stretch>
                </a:blipFill>
              </p:spPr>
              <p:txBody>
                <a:bodyPr/>
                <a:lstStyle/>
                <a:p>
                  <a:r>
                    <a:rPr lang="en-US">
                      <a:noFill/>
                    </a:rPr>
                    <a:t> </a:t>
                  </a:r>
                </a:p>
              </p:txBody>
            </p:sp>
          </mc:Fallback>
        </mc:AlternateContent>
      </p:grpSp>
      <p:sp>
        <p:nvSpPr>
          <p:cNvPr id="74" name="Oval 73"/>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961900"/>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p:txBody>
      </p:sp>
      <p:sp>
        <p:nvSpPr>
          <p:cNvPr id="39" name="TextBox 38"/>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51" name="TextBox 50"/>
          <p:cNvSpPr txBox="1"/>
          <p:nvPr/>
        </p:nvSpPr>
        <p:spPr>
          <a:xfrm rot="16200000">
            <a:off x="4581558" y="3934985"/>
            <a:ext cx="312160"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pic>
        <p:nvPicPr>
          <p:cNvPr id="3" name="Picture 2"/>
          <p:cNvPicPr>
            <a:picLocks noChangeAspect="1"/>
          </p:cNvPicPr>
          <p:nvPr/>
        </p:nvPicPr>
        <p:blipFill>
          <a:blip r:embed="rId10"/>
          <a:stretch>
            <a:fillRect/>
          </a:stretch>
        </p:blipFill>
        <p:spPr>
          <a:xfrm>
            <a:off x="7060223" y="3883115"/>
            <a:ext cx="660400" cy="596900"/>
          </a:xfrm>
          <a:prstGeom prst="rect">
            <a:avLst/>
          </a:prstGeom>
        </p:spPr>
      </p:pic>
      <p:sp>
        <p:nvSpPr>
          <p:cNvPr id="5" name="Rectangle 4"/>
          <p:cNvSpPr/>
          <p:nvPr/>
        </p:nvSpPr>
        <p:spPr>
          <a:xfrm>
            <a:off x="5546009" y="3244334"/>
            <a:ext cx="1099981" cy="369332"/>
          </a:xfrm>
          <a:prstGeom prst="rect">
            <a:avLst/>
          </a:prstGeom>
        </p:spPr>
        <p:txBody>
          <a:bodyPr wrap="none">
            <a:spAutoFit/>
          </a:bodyPr>
          <a:lstStyle/>
          <a:p>
            <a:pPr algn="ctr"/>
            <a:r>
              <a:rPr lang="en-US">
                <a:latin typeface="Karla" charset="0"/>
                <a:ea typeface="Karla" charset="0"/>
                <a:cs typeface="Karla" charset="0"/>
              </a:rPr>
              <a:t>m nodes</a:t>
            </a:r>
            <a:endParaRPr lang="en-US" dirty="0">
              <a:latin typeface="Karla" charset="0"/>
              <a:ea typeface="Karla" charset="0"/>
              <a:cs typeface="Karla" charset="0"/>
            </a:endParaRPr>
          </a:p>
        </p:txBody>
      </p:sp>
      <p:sp>
        <p:nvSpPr>
          <p:cNvPr id="53" name="Rectangle 52"/>
          <p:cNvSpPr/>
          <p:nvPr/>
        </p:nvSpPr>
        <p:spPr>
          <a:xfrm>
            <a:off x="4190992" y="1427024"/>
            <a:ext cx="1404552" cy="461665"/>
          </a:xfrm>
          <a:prstGeom prst="rect">
            <a:avLst/>
          </a:prstGeom>
          <a:noFill/>
        </p:spPr>
        <p:txBody>
          <a:bodyPr wrap="none">
            <a:spAutoFit/>
          </a:bodyPr>
          <a:lstStyle/>
          <a:p>
            <a:pPr algn="ctr"/>
            <a:r>
              <a:rPr lang="en-US" sz="2400" i="1" dirty="0">
                <a:latin typeface="Cambria Math" charset="0"/>
                <a:ea typeface="Cambria Math" charset="0"/>
                <a:cs typeface="Cambria Math" charset="0"/>
              </a:rPr>
              <a:t>m</a:t>
            </a:r>
            <a:r>
              <a:rPr lang="en-US" sz="2400" dirty="0">
                <a:latin typeface="Karla" charset="0"/>
                <a:ea typeface="Karla" charset="0"/>
                <a:cs typeface="Karla" charset="0"/>
              </a:rPr>
              <a:t> nodes</a:t>
            </a:r>
          </a:p>
        </p:txBody>
      </p:sp>
      <p:sp>
        <p:nvSpPr>
          <p:cNvPr id="54" name="TextBox 53"/>
          <p:cNvSpPr txBox="1"/>
          <p:nvPr/>
        </p:nvSpPr>
        <p:spPr>
          <a:xfrm>
            <a:off x="3321200" y="6312223"/>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Number of inputs </a:t>
            </a:r>
            <a:r>
              <a:rPr lang="en-US" sz="2400">
                <a:solidFill>
                  <a:schemeClr val="tx1">
                    <a:lumMod val="75000"/>
                    <a:lumOff val="25000"/>
                  </a:schemeClr>
                </a:solidFill>
                <a:latin typeface="Karla" charset="0"/>
                <a:ea typeface="Karla" charset="0"/>
                <a:cs typeface="Karla" charset="0"/>
              </a:rPr>
              <a:t>is specified by the data</a:t>
            </a:r>
            <a:endParaRPr lang="en-US" sz="2800" dirty="0">
              <a:solidFill>
                <a:schemeClr val="tx1">
                  <a:lumMod val="75000"/>
                  <a:lumOff val="25000"/>
                </a:schemeClr>
              </a:solidFill>
              <a:latin typeface="Karla" charset="0"/>
              <a:ea typeface="Karla" charset="0"/>
              <a:cs typeface="Karla" charset="0"/>
            </a:endParaRPr>
          </a:p>
        </p:txBody>
      </p:sp>
      <p:sp>
        <p:nvSpPr>
          <p:cNvPr id="40" name="Rectangle 39"/>
          <p:cNvSpPr/>
          <p:nvPr/>
        </p:nvSpPr>
        <p:spPr>
          <a:xfrm rot="16200000">
            <a:off x="-469182" y="3619885"/>
            <a:ext cx="2927404" cy="461665"/>
          </a:xfrm>
          <a:prstGeom prst="rect">
            <a:avLst/>
          </a:prstGeom>
          <a:solidFill>
            <a:schemeClr val="accent1">
              <a:lumMod val="20000"/>
              <a:lumOff val="80000"/>
            </a:schemeClr>
          </a:solidFill>
        </p:spPr>
        <p:txBody>
          <a:bodyPr wrap="none">
            <a:spAutoFit/>
          </a:bodyPr>
          <a:lstStyle/>
          <a:p>
            <a:pPr algn="ctr"/>
            <a:r>
              <a:rPr lang="en-US" sz="2400" dirty="0">
                <a:latin typeface="Karla" charset="0"/>
                <a:ea typeface="Karla" charset="0"/>
                <a:cs typeface="Karla" charset="0"/>
              </a:rPr>
              <a:t>Number of inputs </a:t>
            </a:r>
            <a:r>
              <a:rPr lang="en-US" sz="2400" i="1" dirty="0">
                <a:latin typeface="Cambria Math" charset="0"/>
                <a:ea typeface="Cambria Math" charset="0"/>
                <a:cs typeface="Cambria Math" charset="0"/>
              </a:rPr>
              <a:t>d</a:t>
            </a:r>
          </a:p>
        </p:txBody>
      </p:sp>
    </p:spTree>
    <p:extLst>
      <p:ext uri="{BB962C8B-B14F-4D97-AF65-F5344CB8AC3E}">
        <p14:creationId xmlns:p14="http://schemas.microsoft.com/office/powerpoint/2010/main" val="53460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b="1" dirty="0"/>
              <a:t>Activation function</a:t>
            </a:r>
            <a:endParaRPr lang="en-US" sz="2400" b="1"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r>
              <a:rPr lang="en-US" dirty="0"/>
              <a:t>Learning</a:t>
            </a:r>
            <a:endParaRPr lang="en-US" sz="2800" dirty="0"/>
          </a:p>
        </p:txBody>
      </p:sp>
    </p:spTree>
    <p:extLst>
      <p:ext uri="{BB962C8B-B14F-4D97-AF65-F5344CB8AC3E}">
        <p14:creationId xmlns:p14="http://schemas.microsoft.com/office/powerpoint/2010/main" val="1335479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94396" y="896460"/>
                <a:ext cx="9712644" cy="866160"/>
              </a:xfrm>
            </p:spPr>
            <p:txBody>
              <a:bodyPr/>
              <a:lstStyle/>
              <a:p>
                <a:pPr/>
                <a14:m>
                  <m:oMathPara xmlns:m="http://schemas.openxmlformats.org/officeDocument/2006/math">
                    <m:oMathParaPr>
                      <m:jc m:val="centerGroup"/>
                    </m:oMathParaPr>
                    <m:oMath xmlns:m="http://schemas.openxmlformats.org/officeDocument/2006/math">
                      <m:r>
                        <a:rPr lang="en-US" sz="2400" b="0" i="1" smtClean="0">
                          <a:latin typeface="Karla" charset="0"/>
                          <a:ea typeface="Karla" charset="0"/>
                          <a:cs typeface="Karla" charset="0"/>
                        </a:rPr>
                        <m:t>h</m:t>
                      </m:r>
                      <m:r>
                        <a:rPr lang="en-US" sz="2400" b="0" i="1" smtClean="0">
                          <a:latin typeface="Karla" charset="0"/>
                          <a:ea typeface="Karla" charset="0"/>
                          <a:cs typeface="Karla" charset="0"/>
                        </a:rPr>
                        <m:t>=</m:t>
                      </m:r>
                      <m:r>
                        <a:rPr lang="en-US" sz="2400" b="0" i="1" smtClean="0">
                          <a:latin typeface="Karla" charset="0"/>
                          <a:ea typeface="Karla" charset="0"/>
                          <a:cs typeface="Karla" charset="0"/>
                        </a:rPr>
                        <m:t>𝑓</m:t>
                      </m:r>
                      <m:r>
                        <a:rPr lang="en-US" sz="2400" b="0" i="1" smtClean="0">
                          <a:latin typeface="Karla" charset="0"/>
                          <a:ea typeface="Karla" charset="0"/>
                          <a:cs typeface="Karla" charset="0"/>
                        </a:rPr>
                        <m:t>(</m:t>
                      </m:r>
                      <m:sSup>
                        <m:sSupPr>
                          <m:ctrlPr>
                            <a:rPr lang="en-US" sz="2400" b="0" i="1" smtClean="0">
                              <a:latin typeface="Karla" charset="0"/>
                              <a:ea typeface="Karla" charset="0"/>
                              <a:cs typeface="Karla" charset="0"/>
                            </a:rPr>
                          </m:ctrlPr>
                        </m:sSupPr>
                        <m:e>
                          <m:r>
                            <a:rPr lang="en-US" sz="2400" b="0" i="1" smtClean="0">
                              <a:latin typeface="Karla" charset="0"/>
                              <a:ea typeface="Karla" charset="0"/>
                              <a:cs typeface="Karla" charset="0"/>
                            </a:rPr>
                            <m:t>𝑊</m:t>
                          </m:r>
                        </m:e>
                        <m:sup>
                          <m:r>
                            <a:rPr lang="en-US" sz="2400" b="0" i="1" smtClean="0">
                              <a:latin typeface="Karla" charset="0"/>
                              <a:ea typeface="Karla" charset="0"/>
                              <a:cs typeface="Karla" charset="0"/>
                            </a:rPr>
                            <m:t>𝑇</m:t>
                          </m:r>
                        </m:sup>
                      </m:sSup>
                      <m:r>
                        <a:rPr lang="en-US" sz="2400" b="0" i="1" smtClean="0">
                          <a:latin typeface="Karla" charset="0"/>
                          <a:ea typeface="Karla" charset="0"/>
                          <a:cs typeface="Karla" charset="0"/>
                        </a:rPr>
                        <m:t>𝑋</m:t>
                      </m:r>
                      <m:r>
                        <a:rPr lang="en-US" sz="2400" b="0" i="1" smtClean="0">
                          <a:latin typeface="Karla" charset="0"/>
                          <a:ea typeface="Karla" charset="0"/>
                          <a:cs typeface="Karla" charset="0"/>
                        </a:rPr>
                        <m:t>+</m:t>
                      </m:r>
                      <m:r>
                        <a:rPr lang="en-US" sz="2400" b="0" i="1" smtClean="0">
                          <a:latin typeface="Karla" charset="0"/>
                          <a:ea typeface="Karla" charset="0"/>
                          <a:cs typeface="Karla" charset="0"/>
                        </a:rPr>
                        <m:t>𝑏</m:t>
                      </m:r>
                      <m:r>
                        <a:rPr lang="en-US" sz="2400" b="0" i="1" smtClean="0">
                          <a:latin typeface="Karla" charset="0"/>
                          <a:ea typeface="Karla" charset="0"/>
                          <a:cs typeface="Karla" charset="0"/>
                        </a:rPr>
                        <m:t>)</m:t>
                      </m:r>
                    </m:oMath>
                  </m:oMathPara>
                </a14:m>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The activation function should:</a:t>
                </a:r>
              </a:p>
              <a:p>
                <a:pPr marL="342900" indent="-342900">
                  <a:buFont typeface="Arial" charset="0"/>
                  <a:buChar char="•"/>
                </a:pPr>
                <a:r>
                  <a:rPr lang="en-US" sz="2400" dirty="0">
                    <a:latin typeface="Karla" charset="0"/>
                    <a:ea typeface="Karla" charset="0"/>
                    <a:cs typeface="Karla" charset="0"/>
                  </a:rPr>
                  <a:t>	Ensures not linearity</a:t>
                </a:r>
                <a:endParaRPr lang="en-US" sz="2400" i="1" dirty="0">
                  <a:latin typeface="Karla" charset="0"/>
                  <a:ea typeface="Karla" charset="0"/>
                  <a:cs typeface="Karla" charset="0"/>
                </a:endParaRPr>
              </a:p>
              <a:p>
                <a:pPr marL="285750" indent="-285750">
                  <a:buFont typeface="Arial" charset="0"/>
                  <a:buChar char="•"/>
                </a:pPr>
                <a:r>
                  <a:rPr lang="en-US" sz="2400" i="1" dirty="0">
                    <a:latin typeface="Karla" charset="0"/>
                    <a:ea typeface="Karla" charset="0"/>
                    <a:cs typeface="Karla" charset="0"/>
                  </a:rPr>
                  <a:t>	</a:t>
                </a:r>
                <a:r>
                  <a:rPr lang="en-US" sz="2400" dirty="0">
                    <a:latin typeface="Karla" charset="0"/>
                    <a:ea typeface="Karla" charset="0"/>
                    <a:cs typeface="Karla" charset="0"/>
                  </a:rPr>
                  <a:t>Ensure gradients remain large through hidden unit</a:t>
                </a:r>
              </a:p>
              <a:p>
                <a:r>
                  <a:rPr lang="en-US" sz="2400" dirty="0">
                    <a:latin typeface="Karla" charset="0"/>
                    <a:ea typeface="Karla" charset="0"/>
                    <a:cs typeface="Karla" charset="0"/>
                  </a:rPr>
                  <a:t>	</a:t>
                </a:r>
              </a:p>
              <a:p>
                <a:r>
                  <a:rPr lang="en-US" sz="2400" dirty="0">
                    <a:latin typeface="Karla" charset="0"/>
                    <a:ea typeface="Karla" charset="0"/>
                    <a:cs typeface="Karla" charset="0"/>
                  </a:rPr>
                  <a:t>Common choices are </a:t>
                </a:r>
              </a:p>
              <a:p>
                <a:pPr marL="342900" indent="-342900">
                  <a:buFont typeface="Arial" charset="0"/>
                  <a:buChar char="•"/>
                </a:pPr>
                <a:r>
                  <a:rPr lang="en-US" sz="2400" dirty="0">
                    <a:latin typeface="Karla" charset="0"/>
                    <a:ea typeface="Karla" charset="0"/>
                    <a:cs typeface="Karla" charset="0"/>
                  </a:rPr>
                  <a:t>	Sigmoid </a:t>
                </a: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Relu</a:t>
                </a:r>
                <a:r>
                  <a:rPr lang="en-US" sz="2400" dirty="0">
                    <a:latin typeface="Karla" charset="0"/>
                    <a:ea typeface="Karla" charset="0"/>
                    <a:cs typeface="Karla" charset="0"/>
                  </a:rPr>
                  <a:t>, leaky </a:t>
                </a:r>
                <a:r>
                  <a:rPr lang="en-US" sz="2400" dirty="0" err="1">
                    <a:latin typeface="Karla" charset="0"/>
                    <a:ea typeface="Karla" charset="0"/>
                    <a:cs typeface="Karla" charset="0"/>
                  </a:rPr>
                  <a:t>ReLU</a:t>
                </a:r>
                <a:r>
                  <a:rPr lang="en-US" sz="2400" dirty="0">
                    <a:latin typeface="Karla" charset="0"/>
                    <a:ea typeface="Karla" charset="0"/>
                    <a:cs typeface="Karla" charset="0"/>
                  </a:rPr>
                  <a:t>, Generalized </a:t>
                </a:r>
                <a:r>
                  <a:rPr lang="en-US" sz="2400" dirty="0" err="1">
                    <a:latin typeface="Karla" charset="0"/>
                    <a:ea typeface="Karla" charset="0"/>
                    <a:cs typeface="Karla" charset="0"/>
                  </a:rPr>
                  <a:t>ReLU</a:t>
                </a:r>
                <a:r>
                  <a:rPr lang="en-US" sz="2400" dirty="0">
                    <a:latin typeface="Karla" charset="0"/>
                    <a:ea typeface="Karla" charset="0"/>
                    <a:cs typeface="Karla" charset="0"/>
                  </a:rPr>
                  <a:t>,  </a:t>
                </a:r>
                <a:r>
                  <a:rPr lang="en-US" sz="2400" dirty="0" err="1">
                    <a:latin typeface="Karla" charset="0"/>
                    <a:ea typeface="Karla" charset="0"/>
                    <a:cs typeface="Karla" charset="0"/>
                  </a:rPr>
                  <a:t>MaxOut</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softplus</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tanh</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swish </a:t>
                </a:r>
              </a:p>
              <a:p>
                <a:r>
                  <a:rPr lang="en-US" sz="2400" dirty="0">
                    <a:latin typeface="Karla" charset="0"/>
                    <a:ea typeface="Karla" charset="0"/>
                    <a:cs typeface="Karla"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94396" y="896460"/>
                <a:ext cx="9712644" cy="866160"/>
              </a:xfrm>
              <a:blipFill rotWithShape="0">
                <a:blip r:embed="rId3"/>
                <a:stretch>
                  <a:fillRect l="-1004" b="-527465"/>
                </a:stretch>
              </a:blipFill>
            </p:spPr>
            <p:txBody>
              <a:bodyPr/>
              <a:lstStyle/>
              <a:p>
                <a:r>
                  <a:rPr lang="en-US">
                    <a:noFill/>
                  </a:rPr>
                  <a:t> </a:t>
                </a:r>
              </a:p>
            </p:txBody>
          </p:sp>
        </mc:Fallback>
      </mc:AlternateContent>
    </p:spTree>
    <p:extLst>
      <p:ext uri="{BB962C8B-B14F-4D97-AF65-F5344CB8AC3E}">
        <p14:creationId xmlns:p14="http://schemas.microsoft.com/office/powerpoint/2010/main" val="13018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94396" y="896460"/>
                <a:ext cx="9712644" cy="866160"/>
              </a:xfrm>
            </p:spPr>
            <p:txBody>
              <a:bodyPr/>
              <a:lstStyle/>
              <a:p>
                <a:pPr/>
                <a14:m>
                  <m:oMathPara xmlns:m="http://schemas.openxmlformats.org/officeDocument/2006/math">
                    <m:oMathParaPr>
                      <m:jc m:val="centerGroup"/>
                    </m:oMathParaPr>
                    <m:oMath xmlns:m="http://schemas.openxmlformats.org/officeDocument/2006/math">
                      <m:r>
                        <a:rPr lang="en-US" sz="2400" b="0" i="1" smtClean="0">
                          <a:latin typeface="Karla" charset="0"/>
                          <a:ea typeface="Karla" charset="0"/>
                          <a:cs typeface="Karla" charset="0"/>
                        </a:rPr>
                        <m:t>h</m:t>
                      </m:r>
                      <m:r>
                        <a:rPr lang="en-US" sz="2400" b="0" i="1" smtClean="0">
                          <a:latin typeface="Karla" charset="0"/>
                          <a:ea typeface="Karla" charset="0"/>
                          <a:cs typeface="Karla" charset="0"/>
                        </a:rPr>
                        <m:t>=</m:t>
                      </m:r>
                      <m:r>
                        <a:rPr lang="en-US" sz="2400" b="0" i="1" smtClean="0">
                          <a:latin typeface="Karla" charset="0"/>
                          <a:ea typeface="Karla" charset="0"/>
                          <a:cs typeface="Karla" charset="0"/>
                        </a:rPr>
                        <m:t>𝑓</m:t>
                      </m:r>
                      <m:r>
                        <a:rPr lang="en-US" sz="2400" b="0" i="1" smtClean="0">
                          <a:latin typeface="Karla" charset="0"/>
                          <a:ea typeface="Karla" charset="0"/>
                          <a:cs typeface="Karla" charset="0"/>
                        </a:rPr>
                        <m:t>(</m:t>
                      </m:r>
                      <m:sSup>
                        <m:sSupPr>
                          <m:ctrlPr>
                            <a:rPr lang="en-US" sz="2400" b="0" i="1" smtClean="0">
                              <a:latin typeface="Karla" charset="0"/>
                              <a:ea typeface="Karla" charset="0"/>
                              <a:cs typeface="Karla" charset="0"/>
                            </a:rPr>
                          </m:ctrlPr>
                        </m:sSupPr>
                        <m:e>
                          <m:r>
                            <a:rPr lang="en-US" sz="2400" b="0" i="1" smtClean="0">
                              <a:latin typeface="Karla" charset="0"/>
                              <a:ea typeface="Karla" charset="0"/>
                              <a:cs typeface="Karla" charset="0"/>
                            </a:rPr>
                            <m:t>𝑊</m:t>
                          </m:r>
                        </m:e>
                        <m:sup>
                          <m:r>
                            <a:rPr lang="en-US" sz="2400" b="0" i="1" smtClean="0">
                              <a:latin typeface="Karla" charset="0"/>
                              <a:ea typeface="Karla" charset="0"/>
                              <a:cs typeface="Karla" charset="0"/>
                            </a:rPr>
                            <m:t>𝑇</m:t>
                          </m:r>
                        </m:sup>
                      </m:sSup>
                      <m:r>
                        <a:rPr lang="en-US" sz="2400" b="0" i="1" smtClean="0">
                          <a:latin typeface="Karla" charset="0"/>
                          <a:ea typeface="Karla" charset="0"/>
                          <a:cs typeface="Karla" charset="0"/>
                        </a:rPr>
                        <m:t>𝑋</m:t>
                      </m:r>
                      <m:r>
                        <a:rPr lang="en-US" sz="2400" b="0" i="1" smtClean="0">
                          <a:latin typeface="Karla" charset="0"/>
                          <a:ea typeface="Karla" charset="0"/>
                          <a:cs typeface="Karla" charset="0"/>
                        </a:rPr>
                        <m:t>+</m:t>
                      </m:r>
                      <m:r>
                        <a:rPr lang="en-US" sz="2400" b="0" i="1" smtClean="0">
                          <a:latin typeface="Karla" charset="0"/>
                          <a:ea typeface="Karla" charset="0"/>
                          <a:cs typeface="Karla" charset="0"/>
                        </a:rPr>
                        <m:t>𝑏</m:t>
                      </m:r>
                      <m:r>
                        <a:rPr lang="en-US" sz="2400" b="0" i="1" smtClean="0">
                          <a:latin typeface="Karla" charset="0"/>
                          <a:ea typeface="Karla" charset="0"/>
                          <a:cs typeface="Karla" charset="0"/>
                        </a:rPr>
                        <m:t>)</m:t>
                      </m:r>
                    </m:oMath>
                  </m:oMathPara>
                </a14:m>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The activation function should:</a:t>
                </a:r>
              </a:p>
              <a:p>
                <a:pPr marL="342900" indent="-342900">
                  <a:buFont typeface="Arial" charset="0"/>
                  <a:buChar char="•"/>
                </a:pPr>
                <a:r>
                  <a:rPr lang="en-US" sz="2400" dirty="0">
                    <a:latin typeface="Karla" charset="0"/>
                    <a:ea typeface="Karla" charset="0"/>
                    <a:cs typeface="Karla" charset="0"/>
                  </a:rPr>
                  <a:t>	</a:t>
                </a:r>
                <a:r>
                  <a:rPr lang="en-US" sz="2400" b="1" dirty="0">
                    <a:latin typeface="Karla" charset="0"/>
                    <a:ea typeface="Karla" charset="0"/>
                    <a:cs typeface="Karla" charset="0"/>
                  </a:rPr>
                  <a:t>Ensures not linearity</a:t>
                </a:r>
                <a:endParaRPr lang="en-US" sz="2400" b="1" i="1" dirty="0">
                  <a:latin typeface="Karla" charset="0"/>
                  <a:ea typeface="Karla" charset="0"/>
                  <a:cs typeface="Karla" charset="0"/>
                </a:endParaRPr>
              </a:p>
              <a:p>
                <a:pPr marL="285750" indent="-285750">
                  <a:buFont typeface="Arial" charset="0"/>
                  <a:buChar char="•"/>
                </a:pPr>
                <a:r>
                  <a:rPr lang="en-US" sz="2400" i="1" dirty="0">
                    <a:latin typeface="Karla" charset="0"/>
                    <a:ea typeface="Karla" charset="0"/>
                    <a:cs typeface="Karla" charset="0"/>
                  </a:rPr>
                  <a:t>	</a:t>
                </a:r>
                <a:r>
                  <a:rPr lang="en-US" sz="2400" dirty="0">
                    <a:latin typeface="Karla" charset="0"/>
                    <a:ea typeface="Karla" charset="0"/>
                    <a:cs typeface="Karla" charset="0"/>
                  </a:rPr>
                  <a:t>Ensure gradients remain large through hidden unit</a:t>
                </a:r>
              </a:p>
              <a:p>
                <a:r>
                  <a:rPr lang="en-US" sz="2400" dirty="0">
                    <a:latin typeface="Karla" charset="0"/>
                    <a:ea typeface="Karla" charset="0"/>
                    <a:cs typeface="Karla" charset="0"/>
                  </a:rPr>
                  <a:t>	</a:t>
                </a:r>
              </a:p>
              <a:p>
                <a:r>
                  <a:rPr lang="en-US" sz="2400" dirty="0">
                    <a:latin typeface="Karla" charset="0"/>
                    <a:ea typeface="Karla" charset="0"/>
                    <a:cs typeface="Karla" charset="0"/>
                  </a:rPr>
                  <a:t>Common choices are </a:t>
                </a:r>
              </a:p>
              <a:p>
                <a:pPr marL="342900" indent="-342900">
                  <a:buFont typeface="Arial" charset="0"/>
                  <a:buChar char="•"/>
                </a:pPr>
                <a:r>
                  <a:rPr lang="en-US" sz="2400" dirty="0">
                    <a:latin typeface="Karla" charset="0"/>
                    <a:ea typeface="Karla" charset="0"/>
                    <a:cs typeface="Karla" charset="0"/>
                  </a:rPr>
                  <a:t>	Sigmoid </a:t>
                </a: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Relu</a:t>
                </a:r>
                <a:r>
                  <a:rPr lang="en-US" sz="2400" dirty="0">
                    <a:latin typeface="Karla" charset="0"/>
                    <a:ea typeface="Karla" charset="0"/>
                    <a:cs typeface="Karla" charset="0"/>
                  </a:rPr>
                  <a:t>, leaky </a:t>
                </a:r>
                <a:r>
                  <a:rPr lang="en-US" sz="2400" dirty="0" err="1">
                    <a:latin typeface="Karla" charset="0"/>
                    <a:ea typeface="Karla" charset="0"/>
                    <a:cs typeface="Karla" charset="0"/>
                  </a:rPr>
                  <a:t>ReLU</a:t>
                </a:r>
                <a:r>
                  <a:rPr lang="en-US" sz="2400" dirty="0">
                    <a:latin typeface="Karla" charset="0"/>
                    <a:ea typeface="Karla" charset="0"/>
                    <a:cs typeface="Karla" charset="0"/>
                  </a:rPr>
                  <a:t>, Generalized </a:t>
                </a:r>
                <a:r>
                  <a:rPr lang="en-US" sz="2400" dirty="0" err="1">
                    <a:latin typeface="Karla" charset="0"/>
                    <a:ea typeface="Karla" charset="0"/>
                    <a:cs typeface="Karla" charset="0"/>
                  </a:rPr>
                  <a:t>ReLU</a:t>
                </a:r>
                <a:r>
                  <a:rPr lang="en-US" sz="2400" dirty="0">
                    <a:latin typeface="Karla" charset="0"/>
                    <a:ea typeface="Karla" charset="0"/>
                    <a:cs typeface="Karla" charset="0"/>
                  </a:rPr>
                  <a:t>,  </a:t>
                </a:r>
                <a:r>
                  <a:rPr lang="en-US" sz="2400" dirty="0" err="1">
                    <a:latin typeface="Karla" charset="0"/>
                    <a:ea typeface="Karla" charset="0"/>
                    <a:cs typeface="Karla" charset="0"/>
                  </a:rPr>
                  <a:t>MaxOut</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softplus</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tanh</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swish </a:t>
                </a:r>
              </a:p>
              <a:p>
                <a:r>
                  <a:rPr lang="en-US" sz="2400" dirty="0">
                    <a:latin typeface="Karla" charset="0"/>
                    <a:ea typeface="Karla" charset="0"/>
                    <a:cs typeface="Karla"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94396" y="896460"/>
                <a:ext cx="9712644" cy="866160"/>
              </a:xfrm>
              <a:blipFill rotWithShape="0">
                <a:blip r:embed="rId3"/>
                <a:stretch>
                  <a:fillRect l="-1004" b="-527465"/>
                </a:stretch>
              </a:blipFill>
            </p:spPr>
            <p:txBody>
              <a:bodyPr/>
              <a:lstStyle/>
              <a:p>
                <a:r>
                  <a:rPr lang="en-US">
                    <a:noFill/>
                  </a:rPr>
                  <a:t> </a:t>
                </a:r>
              </a:p>
            </p:txBody>
          </p:sp>
        </mc:Fallback>
      </mc:AlternateContent>
    </p:spTree>
    <p:extLst>
      <p:ext uri="{BB962C8B-B14F-4D97-AF65-F5344CB8AC3E}">
        <p14:creationId xmlns:p14="http://schemas.microsoft.com/office/powerpoint/2010/main" val="188111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 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543" y="983807"/>
                <a:ext cx="8229600" cy="5083175"/>
              </a:xfrm>
            </p:spPr>
            <p:txBody>
              <a:bodyPr/>
              <a:lstStyle/>
              <a:p>
                <a:pPr>
                  <a:spcAft>
                    <a:spcPts val="600"/>
                  </a:spcAft>
                </a:pPr>
                <a:r>
                  <a:rPr lang="en-US" sz="2800" dirty="0"/>
                  <a:t>Linear models</a:t>
                </a:r>
              </a:p>
              <a:p>
                <a:pPr lvl="1">
                  <a:spcAft>
                    <a:spcPts val="600"/>
                  </a:spcAft>
                  <a:buFont typeface="Arial" charset="0"/>
                  <a:buChar char="•"/>
                </a:pPr>
                <a:r>
                  <a:rPr lang="en-US" sz="2400" dirty="0"/>
                  <a:t>Can be fit efficiently (via convex optimization)</a:t>
                </a:r>
              </a:p>
              <a:p>
                <a:pPr lvl="1">
                  <a:spcAft>
                    <a:spcPts val="600"/>
                  </a:spcAft>
                  <a:buFont typeface="Arial" charset="0"/>
                  <a:buChar char="•"/>
                </a:pPr>
                <a:r>
                  <a:rPr lang="en-US" sz="2400" dirty="0"/>
                  <a:t>Limited model capacity</a:t>
                </a:r>
              </a:p>
              <a:p>
                <a:pPr>
                  <a:spcAft>
                    <a:spcPts val="600"/>
                  </a:spcAft>
                </a:pPr>
                <a:r>
                  <a:rPr lang="en-US" sz="2800" dirty="0"/>
                  <a:t>Alternative:</a:t>
                </a:r>
              </a:p>
              <a:p>
                <a:pPr>
                  <a:spcAft>
                    <a:spcPts val="600"/>
                  </a:spcAft>
                </a:pPr>
                <a:endParaRPr lang="en-US" sz="4800" dirty="0"/>
              </a:p>
              <a:p>
                <a:pPr>
                  <a:spcAft>
                    <a:spcPts val="600"/>
                  </a:spcAft>
                </a:pPr>
                <a:r>
                  <a:rPr lang="en-US" sz="2800" dirty="0"/>
                  <a:t>Where </a:t>
                </a:r>
                <a14:m>
                  <m:oMath xmlns:m="http://schemas.openxmlformats.org/officeDocument/2006/math">
                    <m:r>
                      <a:rPr lang="en-US" sz="2800" i="1" smtClean="0">
                        <a:latin typeface="Cambria Math" charset="0"/>
                        <a:ea typeface="Cambria Math" charset="0"/>
                        <a:cs typeface="Cambria Math" charset="0"/>
                      </a:rPr>
                      <m:t>𝜙</m:t>
                    </m:r>
                  </m:oMath>
                </a14:m>
                <a:r>
                  <a:rPr lang="en-US" sz="2800" dirty="0"/>
                  <a:t> is a </a:t>
                </a:r>
                <a:r>
                  <a:rPr lang="en-US" sz="2800" i="1" dirty="0">
                    <a:solidFill>
                      <a:srgbClr val="0000FF"/>
                    </a:solidFill>
                  </a:rPr>
                  <a:t>non-linear transform</a:t>
                </a:r>
              </a:p>
              <a:p>
                <a:pPr marL="457200" lvl="1" indent="0">
                  <a:spcAft>
                    <a:spcPts val="600"/>
                  </a:spcAft>
                  <a:buNone/>
                </a:pPr>
                <a:endParaRPr lang="en-US" dirty="0"/>
              </a:p>
              <a:p>
                <a:pPr lvl="1">
                  <a:spcAft>
                    <a:spcPts val="6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543" y="983807"/>
                <a:ext cx="8229600" cy="5083175"/>
              </a:xfrm>
              <a:blipFill rotWithShape="0">
                <a:blip r:embed="rId4"/>
                <a:stretch>
                  <a:fillRect l="-1481" t="-1199"/>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nvPr>
        </p:nvGraphicFramePr>
        <p:xfrm>
          <a:off x="4667779" y="3076575"/>
          <a:ext cx="2780242" cy="704850"/>
        </p:xfrm>
        <a:graphic>
          <a:graphicData uri="http://schemas.openxmlformats.org/presentationml/2006/ole">
            <mc:AlternateContent xmlns:mc="http://schemas.openxmlformats.org/markup-compatibility/2006">
              <mc:Choice xmlns:v="urn:schemas-microsoft-com:vml" Requires="v">
                <p:oleObj spid="_x0000_s1143" name="Equation" r:id="rId5" imgW="901700" imgH="228600" progId="Equation.3">
                  <p:embed/>
                </p:oleObj>
              </mc:Choice>
              <mc:Fallback>
                <p:oleObj name="Equation" r:id="rId5" imgW="901700" imgH="228600" progId="Equation.3">
                  <p:embed/>
                  <p:pic>
                    <p:nvPicPr>
                      <p:cNvPr id="4" name="Object 3"/>
                      <p:cNvPicPr/>
                      <p:nvPr/>
                    </p:nvPicPr>
                    <p:blipFill>
                      <a:blip r:embed="rId6"/>
                      <a:stretch>
                        <a:fillRect/>
                      </a:stretch>
                    </p:blipFill>
                    <p:spPr>
                      <a:xfrm>
                        <a:off x="4667779" y="3076575"/>
                        <a:ext cx="2780242" cy="704850"/>
                      </a:xfrm>
                      <a:prstGeom prst="rect">
                        <a:avLst/>
                      </a:prstGeom>
                    </p:spPr>
                  </p:pic>
                </p:oleObj>
              </mc:Fallback>
            </mc:AlternateContent>
          </a:graphicData>
        </a:graphic>
      </p:graphicFrame>
    </p:spTree>
    <p:extLst>
      <p:ext uri="{BB962C8B-B14F-4D97-AF65-F5344CB8AC3E}">
        <p14:creationId xmlns:p14="http://schemas.microsoft.com/office/powerpoint/2010/main" val="692730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sz="2800" dirty="0"/>
                  <a:t>Manually engineer </a:t>
                </a:r>
                <a14:m>
                  <m:oMath xmlns:m="http://schemas.openxmlformats.org/officeDocument/2006/math">
                    <m:r>
                      <a:rPr lang="en-US" sz="2800" i="1">
                        <a:latin typeface="Cambria Math" charset="0"/>
                        <a:ea typeface="Cambria Math" charset="0"/>
                        <a:cs typeface="Cambria Math" charset="0"/>
                      </a:rPr>
                      <m:t>𝜙</m:t>
                    </m:r>
                  </m:oMath>
                </a14:m>
                <a:endParaRPr lang="en-US" sz="2800" dirty="0"/>
              </a:p>
              <a:p>
                <a:pPr lvl="1">
                  <a:spcAft>
                    <a:spcPts val="600"/>
                  </a:spcAft>
                  <a:buFont typeface="Arial" charset="0"/>
                  <a:buChar char="•"/>
                </a:pPr>
                <a:r>
                  <a:rPr lang="en-US" dirty="0"/>
                  <a:t>Domain specific, enormous human effort</a:t>
                </a:r>
              </a:p>
              <a:p>
                <a:pPr>
                  <a:spcAft>
                    <a:spcPts val="600"/>
                  </a:spcAft>
                </a:pPr>
                <a:r>
                  <a:rPr lang="en-US" sz="2800" dirty="0"/>
                  <a:t>Generic transform</a:t>
                </a:r>
              </a:p>
              <a:p>
                <a:pPr lvl="1">
                  <a:spcAft>
                    <a:spcPts val="600"/>
                  </a:spcAft>
                  <a:buFont typeface="Arial" charset="0"/>
                  <a:buChar char="•"/>
                </a:pPr>
                <a:r>
                  <a:rPr lang="en-US" dirty="0"/>
                  <a:t>Maps to a higher-dimensional space</a:t>
                </a:r>
              </a:p>
              <a:p>
                <a:pPr lvl="1">
                  <a:spcAft>
                    <a:spcPts val="600"/>
                  </a:spcAft>
                  <a:buFont typeface="Arial" charset="0"/>
                  <a:buChar char="•"/>
                </a:pPr>
                <a:r>
                  <a:rPr lang="en-US" dirty="0"/>
                  <a:t>Kernel methods: e.g. RBF kernels</a:t>
                </a:r>
              </a:p>
              <a:p>
                <a:pPr lvl="1">
                  <a:spcAft>
                    <a:spcPts val="600"/>
                  </a:spcAft>
                  <a:buFont typeface="Arial" charset="0"/>
                  <a:buChar char="•"/>
                </a:pPr>
                <a:r>
                  <a:rPr lang="en-US" dirty="0">
                    <a:solidFill>
                      <a:srgbClr val="0000FF"/>
                    </a:solidFill>
                  </a:rPr>
                  <a:t>Over fitting: does not generalize well to test set</a:t>
                </a:r>
              </a:p>
              <a:p>
                <a:pPr lvl="1">
                  <a:spcAft>
                    <a:spcPts val="600"/>
                  </a:spcAft>
                  <a:buFont typeface="Arial" charset="0"/>
                  <a:buChar char="•"/>
                </a:pPr>
                <a:r>
                  <a:rPr lang="en-US" dirty="0">
                    <a:solidFill>
                      <a:srgbClr val="0000FF"/>
                    </a:solidFill>
                  </a:rPr>
                  <a:t>Cannot encode enough prior information</a:t>
                </a:r>
              </a:p>
              <a:p>
                <a:pPr lvl="1">
                  <a:spcAft>
                    <a:spcPts val="6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61960"/>
                </a:stretch>
              </a:blipFill>
            </p:spPr>
            <p:txBody>
              <a:bodyPr/>
              <a:lstStyle/>
              <a:p>
                <a:r>
                  <a:rPr lang="en-US">
                    <a:noFill/>
                  </a:rPr>
                  <a:t> </a:t>
                </a:r>
              </a:p>
            </p:txBody>
          </p:sp>
        </mc:Fallback>
      </mc:AlternateContent>
    </p:spTree>
    <p:extLst>
      <p:ext uri="{BB962C8B-B14F-4D97-AF65-F5344CB8AC3E}">
        <p14:creationId xmlns:p14="http://schemas.microsoft.com/office/powerpoint/2010/main" val="482587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spcAft>
                    <a:spcPts val="600"/>
                  </a:spcAft>
                  <a:buFont typeface="Arial" charset="0"/>
                  <a:buChar char="•"/>
                </a:pPr>
                <a:r>
                  <a:rPr lang="en-US" sz="2400" dirty="0">
                    <a:solidFill>
                      <a:srgbClr val="0000FF"/>
                    </a:solidFill>
                    <a:latin typeface="Karla" charset="0"/>
                    <a:ea typeface="Karla" charset="0"/>
                    <a:cs typeface="Karla" charset="0"/>
                  </a:rPr>
                  <a:t>Directly learn </a:t>
                </a:r>
                <a14:m>
                  <m:oMath xmlns:m="http://schemas.openxmlformats.org/officeDocument/2006/math">
                    <m:r>
                      <a:rPr lang="en-US" sz="2400" i="1">
                        <a:latin typeface="Cambria Math" charset="0"/>
                        <a:ea typeface="Karla" charset="0"/>
                        <a:cs typeface="Karla" charset="0"/>
                      </a:rPr>
                      <m:t>𝜙</m:t>
                    </m:r>
                  </m:oMath>
                </a14:m>
                <a:endParaRPr lang="en-US" sz="2400" dirty="0">
                  <a:latin typeface="Karla" charset="0"/>
                  <a:ea typeface="Karla" charset="0"/>
                  <a:cs typeface="Karla" charset="0"/>
                </a:endParaRPr>
              </a:p>
              <a:p>
                <a:pPr marL="1200120" lvl="1" indent="-457200">
                  <a:spcAft>
                    <a:spcPts val="600"/>
                  </a:spcAft>
                  <a:buFont typeface="Arial" charset="0"/>
                  <a:buChar char="•"/>
                </a:pPr>
                <a:endParaRPr lang="en-US" dirty="0">
                  <a:latin typeface="Karla" charset="0"/>
                  <a:ea typeface="Karla" charset="0"/>
                  <a:cs typeface="Karla" charset="0"/>
                </a:endParaRPr>
              </a:p>
              <a:p>
                <a:pPr marL="460375" lvl="1" indent="0">
                  <a:spcAft>
                    <a:spcPts val="600"/>
                  </a:spcAft>
                  <a:buNone/>
                </a:pPr>
                <a14:m>
                  <m:oMathPara xmlns:m="http://schemas.openxmlformats.org/officeDocument/2006/math">
                    <m:oMathParaPr>
                      <m:jc m:val="centerGroup"/>
                    </m:oMathParaPr>
                    <m:oMath xmlns:m="http://schemas.openxmlformats.org/officeDocument/2006/math">
                      <m:r>
                        <a:rPr lang="en-US" sz="2800" i="1">
                          <a:latin typeface="Cambria Math" charset="0"/>
                        </a:rPr>
                        <m:t>𝑓</m:t>
                      </m:r>
                      <m:d>
                        <m:dPr>
                          <m:ctrlPr>
                            <a:rPr lang="en-US" sz="2800" i="1">
                              <a:latin typeface="Cambria Math" charset="0"/>
                            </a:rPr>
                          </m:ctrlPr>
                        </m:dPr>
                        <m:e>
                          <m:r>
                            <a:rPr lang="en-US" sz="2800" i="1">
                              <a:latin typeface="Cambria Math" charset="0"/>
                            </a:rPr>
                            <m:t>𝑥</m:t>
                          </m:r>
                          <m:r>
                            <a:rPr lang="en-US" sz="2800" i="1">
                              <a:latin typeface="Cambria Math" charset="0"/>
                            </a:rPr>
                            <m:t>;</m:t>
                          </m:r>
                          <m:r>
                            <a:rPr lang="en-US" sz="2800" i="1">
                              <a:latin typeface="Cambria Math" charset="0"/>
                            </a:rPr>
                            <m:t>𝜃</m:t>
                          </m:r>
                        </m:e>
                      </m:d>
                      <m:r>
                        <a:rPr lang="en-US" sz="2800" i="1">
                          <a:latin typeface="Cambria Math" charset="0"/>
                        </a:rPr>
                        <m:t>=</m:t>
                      </m:r>
                      <m:sSup>
                        <m:sSupPr>
                          <m:ctrlPr>
                            <a:rPr lang="en-US" sz="2800" i="1">
                              <a:latin typeface="Cambria Math" charset="0"/>
                            </a:rPr>
                          </m:ctrlPr>
                        </m:sSupPr>
                        <m:e>
                          <m:r>
                            <a:rPr lang="en-US" sz="2800" i="1">
                              <a:latin typeface="Cambria Math" charset="0"/>
                            </a:rPr>
                            <m:t>𝑊</m:t>
                          </m:r>
                        </m:e>
                        <m:sup>
                          <m:r>
                            <a:rPr lang="en-US" sz="2800" i="1">
                              <a:latin typeface="Cambria Math" charset="0"/>
                            </a:rPr>
                            <m:t>𝑇</m:t>
                          </m:r>
                        </m:sup>
                      </m:sSup>
                      <m:r>
                        <a:rPr lang="en-US" sz="2800" i="1">
                          <a:latin typeface="Cambria Math" charset="0"/>
                        </a:rPr>
                        <m:t>𝜙</m:t>
                      </m:r>
                      <m:r>
                        <a:rPr lang="en-US" sz="2800" i="1">
                          <a:latin typeface="Cambria Math" charset="0"/>
                        </a:rPr>
                        <m:t>(</m:t>
                      </m:r>
                      <m:r>
                        <a:rPr lang="en-US" sz="2800" i="1">
                          <a:latin typeface="Cambria Math" charset="0"/>
                        </a:rPr>
                        <m:t>𝑥</m:t>
                      </m:r>
                      <m:r>
                        <a:rPr lang="en-US" sz="2800" i="1">
                          <a:latin typeface="Cambria Math" charset="0"/>
                        </a:rPr>
                        <m:t>;</m:t>
                      </m:r>
                      <m:r>
                        <a:rPr lang="en-US" sz="2800" i="1">
                          <a:latin typeface="Cambria Math" charset="0"/>
                        </a:rPr>
                        <m:t>𝜃</m:t>
                      </m:r>
                      <m:r>
                        <a:rPr lang="en-US" sz="2800" i="1">
                          <a:latin typeface="Cambria Math" charset="0"/>
                        </a:rPr>
                        <m:t>)</m:t>
                      </m:r>
                    </m:oMath>
                  </m:oMathPara>
                </a14:m>
                <a:r>
                  <a:rPr lang="en-US" sz="2400" dirty="0">
                    <a:latin typeface="Karla" charset="0"/>
                    <a:ea typeface="Karla" charset="0"/>
                    <a:cs typeface="Karla" charset="0"/>
                  </a:rPr>
                  <a:t/>
                </a:r>
                <a:br>
                  <a:rPr lang="en-US" sz="2400" dirty="0">
                    <a:latin typeface="Karla" charset="0"/>
                    <a:ea typeface="Karla" charset="0"/>
                    <a:cs typeface="Karla" charset="0"/>
                  </a:rPr>
                </a:br>
                <a:r>
                  <a:rPr lang="en-US" sz="2400" dirty="0">
                    <a:latin typeface="Karla" charset="0"/>
                    <a:ea typeface="Karla" charset="0"/>
                    <a:cs typeface="Karla" charset="0"/>
                  </a:rPr>
                  <a:t/>
                </a:r>
                <a:br>
                  <a:rPr lang="en-US" sz="2400" dirty="0">
                    <a:latin typeface="Karla" charset="0"/>
                    <a:ea typeface="Karla" charset="0"/>
                    <a:cs typeface="Karla" charset="0"/>
                  </a:rPr>
                </a:br>
                <a:endParaRPr lang="en-US" sz="2400" dirty="0">
                  <a:latin typeface="Karla" charset="0"/>
                  <a:ea typeface="Karla" charset="0"/>
                  <a:cs typeface="Karla" charset="0"/>
                </a:endParaRPr>
              </a:p>
              <a:p>
                <a:pPr marL="457200" lvl="1" indent="-457200">
                  <a:spcAft>
                    <a:spcPts val="600"/>
                  </a:spcAft>
                  <a:buFont typeface="Arial" charset="0"/>
                  <a:buChar char="•"/>
                </a:pPr>
                <a:r>
                  <a:rPr lang="en-US" sz="2400" dirty="0">
                    <a:latin typeface="Karla" charset="0"/>
                    <a:ea typeface="Karla" charset="0"/>
                    <a:cs typeface="Karla" charset="0"/>
                  </a:rPr>
                  <a:t>where </a:t>
                </a:r>
                <a14:m>
                  <m:oMath xmlns:m="http://schemas.openxmlformats.org/officeDocument/2006/math">
                    <m:r>
                      <a:rPr lang="el-GR" sz="2400" i="1">
                        <a:latin typeface="Cambria Math" charset="0"/>
                        <a:ea typeface="Karla" charset="0"/>
                        <a:cs typeface="Karla" charset="0"/>
                      </a:rPr>
                      <m:t>𝜃</m:t>
                    </m:r>
                  </m:oMath>
                </a14:m>
                <a:r>
                  <a:rPr lang="en-US" sz="2400" dirty="0">
                    <a:latin typeface="Karla" charset="0"/>
                    <a:ea typeface="Karla" charset="0"/>
                    <a:cs typeface="Karla" charset="0"/>
                  </a:rPr>
                  <a:t> are parameters of the transform</a:t>
                </a:r>
                <a:endParaRPr lang="en-US" sz="2400" i="1" dirty="0">
                  <a:latin typeface="Karla" charset="0"/>
                  <a:ea typeface="Karla" charset="0"/>
                  <a:cs typeface="Karla" charset="0"/>
                </a:endParaRPr>
              </a:p>
              <a:p>
                <a:pPr marL="457200" indent="-457200">
                  <a:spcAft>
                    <a:spcPts val="600"/>
                  </a:spcAft>
                  <a:buFont typeface="Arial" charset="0"/>
                  <a:buChar char="•"/>
                </a:pPr>
                <a14:m>
                  <m:oMath xmlns:m="http://schemas.openxmlformats.org/officeDocument/2006/math">
                    <m:r>
                      <a:rPr lang="en-US" sz="2400" i="1">
                        <a:latin typeface="Cambria Math" charset="0"/>
                        <a:ea typeface="Cambria Math" charset="0"/>
                        <a:cs typeface="Cambria Math" charset="0"/>
                      </a:rPr>
                      <m:t>𝜙</m:t>
                    </m:r>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defines hidden layers </a:t>
                </a:r>
              </a:p>
              <a:p>
                <a:pPr marL="457200" indent="-457200">
                  <a:spcAft>
                    <a:spcPts val="600"/>
                  </a:spcAft>
                  <a:buFont typeface="Arial" charset="0"/>
                  <a:buChar char="•"/>
                </a:pPr>
                <a:r>
                  <a:rPr lang="en-US" sz="2400" dirty="0" smtClean="0">
                    <a:latin typeface="Karla" charset="0"/>
                    <a:ea typeface="Karla" charset="0"/>
                    <a:cs typeface="Karla" charset="0"/>
                  </a:rPr>
                  <a:t>Can </a:t>
                </a:r>
                <a:r>
                  <a:rPr lang="en-US" sz="2400" dirty="0">
                    <a:latin typeface="Karla" charset="0"/>
                    <a:ea typeface="Karla" charset="0"/>
                    <a:cs typeface="Karla" charset="0"/>
                  </a:rPr>
                  <a:t>encode prior beliefs, generalizes well </a:t>
                </a:r>
              </a:p>
              <a:p>
                <a:pPr lvl="1">
                  <a:spcAft>
                    <a:spcPts val="600"/>
                  </a:spcAft>
                </a:pPr>
                <a:endParaRPr lang="en-US" sz="18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26" t="-2305" b="-84150"/>
                </a:stretch>
              </a:blipFill>
            </p:spPr>
            <p:txBody>
              <a:bodyPr/>
              <a:lstStyle/>
              <a:p>
                <a:r>
                  <a:rPr lang="en-US">
                    <a:noFill/>
                  </a:rPr>
                  <a:t> </a:t>
                </a:r>
              </a:p>
            </p:txBody>
          </p:sp>
        </mc:Fallback>
      </mc:AlternateContent>
      <p:sp>
        <p:nvSpPr>
          <p:cNvPr id="4" name="TextBox 3"/>
          <p:cNvSpPr txBox="1"/>
          <p:nvPr/>
        </p:nvSpPr>
        <p:spPr>
          <a:xfrm>
            <a:off x="4115253" y="1802442"/>
            <a:ext cx="65" cy="430887"/>
          </a:xfrm>
          <a:prstGeom prst="rect">
            <a:avLst/>
          </a:prstGeom>
          <a:noFill/>
        </p:spPr>
        <p:txBody>
          <a:bodyPr wrap="none" lIns="0" tIns="0" rIns="0" bIns="0" rtlCol="0">
            <a:spAutoFit/>
          </a:bodyPr>
          <a:lstStyle/>
          <a:p>
            <a:endParaRPr lang="en-US" sz="2800" dirty="0"/>
          </a:p>
        </p:txBody>
      </p:sp>
    </p:spTree>
    <p:extLst>
      <p:ext uri="{BB962C8B-B14F-4D97-AF65-F5344CB8AC3E}">
        <p14:creationId xmlns:p14="http://schemas.microsoft.com/office/powerpoint/2010/main" val="19572228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a:t>
            </a:r>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1000"/>
              </a:spcBef>
              <a:buSzPts val="1800"/>
              <a:buFont typeface="+mj-lt"/>
              <a:buAutoNum type="arabicPeriod"/>
            </a:pPr>
            <a:r>
              <a:rPr lang="en-US" sz="2400" dirty="0"/>
              <a:t>Machine Learning Algorithm</a:t>
            </a:r>
          </a:p>
          <a:p>
            <a:pPr marL="571500" indent="-457200">
              <a:spcBef>
                <a:spcPts val="1000"/>
              </a:spcBef>
              <a:buSzPts val="1800"/>
              <a:buFont typeface="+mj-lt"/>
              <a:buAutoNum type="arabicPeriod"/>
            </a:pPr>
            <a:r>
              <a:rPr lang="en-US" sz="2400" dirty="0"/>
              <a:t>Very simplified parametric models of our brain</a:t>
            </a:r>
          </a:p>
          <a:p>
            <a:pPr marL="571500" indent="-457200">
              <a:spcBef>
                <a:spcPts val="1000"/>
              </a:spcBef>
              <a:buSzPts val="1800"/>
              <a:buFont typeface="+mj-lt"/>
              <a:buAutoNum type="arabicPeriod"/>
            </a:pPr>
            <a:r>
              <a:rPr lang="en-US" sz="2400" dirty="0"/>
              <a:t>Networks of basic processing units: neurons</a:t>
            </a:r>
          </a:p>
          <a:p>
            <a:pPr marL="571500" indent="-457200">
              <a:spcBef>
                <a:spcPts val="1000"/>
              </a:spcBef>
              <a:buSzPts val="1800"/>
              <a:buFont typeface="+mj-lt"/>
              <a:buAutoNum type="arabicPeriod"/>
            </a:pPr>
            <a:r>
              <a:rPr lang="en-US" sz="2400" dirty="0"/>
              <a:t>Neurons store information which has to be </a:t>
            </a:r>
            <a:r>
              <a:rPr lang="en-US" sz="2400" dirty="0" smtClean="0"/>
              <a:t>learned (the weights or the state for RNNs)  </a:t>
            </a:r>
            <a:endParaRPr lang="en-US" sz="2400" dirty="0"/>
          </a:p>
          <a:p>
            <a:pPr marL="571500" indent="-457200">
              <a:spcBef>
                <a:spcPts val="1000"/>
              </a:spcBef>
              <a:buSzPts val="1800"/>
              <a:buFont typeface="+mj-lt"/>
              <a:buAutoNum type="arabicPeriod"/>
            </a:pPr>
            <a:r>
              <a:rPr lang="en-US" sz="2400" dirty="0"/>
              <a:t>Many types of architectures to solve different tasks </a:t>
            </a:r>
          </a:p>
          <a:p>
            <a:pPr marL="571500" indent="-457200">
              <a:spcBef>
                <a:spcPts val="1000"/>
              </a:spcBef>
              <a:buSzPts val="1800"/>
              <a:buFont typeface="+mj-lt"/>
              <a:buAutoNum type="arabicPeriod"/>
            </a:pPr>
            <a:r>
              <a:rPr lang="en-US" sz="2400" dirty="0"/>
              <a:t>They can scale to massive </a:t>
            </a:r>
            <a:r>
              <a:rPr lang="en-US" sz="2400" dirty="0" smtClean="0"/>
              <a:t>data</a:t>
            </a:r>
            <a:endParaRPr lang="en-US" sz="2400" dirty="0"/>
          </a:p>
        </p:txBody>
      </p:sp>
      <p:grpSp>
        <p:nvGrpSpPr>
          <p:cNvPr id="3" name="Group 2"/>
          <p:cNvGrpSpPr/>
          <p:nvPr/>
        </p:nvGrpSpPr>
        <p:grpSpPr>
          <a:xfrm>
            <a:off x="7832950" y="983807"/>
            <a:ext cx="2733450" cy="5476573"/>
            <a:chOff x="7832950" y="983807"/>
            <a:chExt cx="2733450" cy="5476573"/>
          </a:xfrm>
        </p:grpSpPr>
        <p:grpSp>
          <p:nvGrpSpPr>
            <p:cNvPr id="39" name="Group 38"/>
            <p:cNvGrpSpPr/>
            <p:nvPr/>
          </p:nvGrpSpPr>
          <p:grpSpPr>
            <a:xfrm>
              <a:off x="7832950" y="115538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a:latin typeface="Open Sans"/>
                    <a:ea typeface="Open Sans"/>
                    <a:cs typeface="Open Sans"/>
                    <a:sym typeface="Open Sans"/>
                  </a:rPr>
                  <a:t>dog</a:t>
                </a:r>
                <a:endParaRPr dirty="0">
                  <a:latin typeface="Open Sans"/>
                  <a:ea typeface="Open Sans"/>
                  <a:cs typeface="Open Sans"/>
                  <a:sym typeface="Open Sans"/>
                </a:endParaRPr>
              </a:p>
            </p:txBody>
          </p:sp>
        </p:grpSp>
        <p:pic>
          <p:nvPicPr>
            <p:cNvPr id="40" name="Picture 39"/>
            <p:cNvPicPr>
              <a:picLocks noChangeAspect="1"/>
            </p:cNvPicPr>
            <p:nvPr/>
          </p:nvPicPr>
          <p:blipFill>
            <a:blip r:embed="rId3"/>
            <a:stretch>
              <a:fillRect/>
            </a:stretch>
          </p:blipFill>
          <p:spPr>
            <a:xfrm>
              <a:off x="8449686" y="983807"/>
              <a:ext cx="1434584" cy="1426953"/>
            </a:xfrm>
            <a:prstGeom prst="rect">
              <a:avLst/>
            </a:prstGeom>
          </p:spPr>
        </p:pic>
      </p:grpSp>
    </p:spTree>
    <p:extLst>
      <p:ext uri="{BB962C8B-B14F-4D97-AF65-F5344CB8AC3E}">
        <p14:creationId xmlns:p14="http://schemas.microsoft.com/office/powerpoint/2010/main" val="8365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94396" y="896460"/>
                <a:ext cx="9712644" cy="866160"/>
              </a:xfrm>
            </p:spPr>
            <p: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h</m:t>
                      </m:r>
                      <m:r>
                        <a:rPr lang="en-US" sz="2800" b="0" i="1" smtClean="0">
                          <a:latin typeface="Cambria Math" charset="0"/>
                        </a:rPr>
                        <m:t>=</m:t>
                      </m:r>
                      <m:r>
                        <a:rPr lang="en-US" sz="2800" b="0" i="1" smtClean="0">
                          <a:latin typeface="Cambria Math" charset="0"/>
                        </a:rPr>
                        <m:t>𝑓</m:t>
                      </m:r>
                      <m:r>
                        <a:rPr lang="en-US" sz="2800" b="0" i="1" smtClean="0">
                          <a:latin typeface="Cambria Math" charset="0"/>
                        </a:rPr>
                        <m:t>(</m:t>
                      </m:r>
                      <m:sSup>
                        <m:sSupPr>
                          <m:ctrlPr>
                            <a:rPr lang="en-US" sz="2800" b="0" i="1" smtClean="0">
                              <a:latin typeface="Cambria Math" charset="0"/>
                            </a:rPr>
                          </m:ctrlPr>
                        </m:sSupPr>
                        <m:e>
                          <m:r>
                            <a:rPr lang="en-US" sz="2800" b="0" i="1" smtClean="0">
                              <a:latin typeface="Cambria Math" charset="0"/>
                            </a:rPr>
                            <m:t>𝑊</m:t>
                          </m:r>
                        </m:e>
                        <m:sup>
                          <m:r>
                            <a:rPr lang="en-US" sz="2800" b="0" i="1" smtClean="0">
                              <a:latin typeface="Cambria Math" charset="0"/>
                            </a:rPr>
                            <m:t>𝑇</m:t>
                          </m:r>
                        </m:sup>
                      </m:sSup>
                      <m:r>
                        <a:rPr lang="en-US" sz="2800" b="0" i="1" smtClean="0">
                          <a:latin typeface="Cambria Math" charset="0"/>
                        </a:rPr>
                        <m:t>𝑋</m:t>
                      </m:r>
                      <m:r>
                        <a:rPr lang="en-US" sz="2800" b="0" i="1" smtClean="0">
                          <a:latin typeface="Cambria Math" charset="0"/>
                        </a:rPr>
                        <m:t>+</m:t>
                      </m:r>
                      <m:r>
                        <a:rPr lang="en-US" sz="2800" b="0" i="1" smtClean="0">
                          <a:latin typeface="Cambria Math" charset="0"/>
                        </a:rPr>
                        <m:t>𝑏</m:t>
                      </m:r>
                      <m:r>
                        <a:rPr lang="en-US" sz="2800" b="0" i="1" smtClean="0">
                          <a:latin typeface="Cambria Math" charset="0"/>
                        </a:rPr>
                        <m:t>)</m:t>
                      </m:r>
                    </m:oMath>
                  </m:oMathPara>
                </a14:m>
                <a:endParaRPr lang="en-US" sz="6000" dirty="0"/>
              </a:p>
              <a:p>
                <a:endParaRPr lang="en-US" sz="2000" dirty="0"/>
              </a:p>
              <a:p>
                <a:r>
                  <a:rPr lang="en-US" sz="2400" dirty="0">
                    <a:latin typeface="Karla" charset="0"/>
                    <a:ea typeface="Karla" charset="0"/>
                    <a:cs typeface="Karla" charset="0"/>
                  </a:rPr>
                  <a:t>The activation function </a:t>
                </a:r>
                <a:r>
                  <a:rPr lang="en-US" sz="2400" dirty="0" smtClean="0">
                    <a:latin typeface="Karla" charset="0"/>
                    <a:ea typeface="Karla" charset="0"/>
                    <a:cs typeface="Karla" charset="0"/>
                  </a:rPr>
                  <a:t>should:</a:t>
                </a:r>
              </a:p>
              <a:p>
                <a:pPr marL="457200" indent="-457200">
                  <a:buFont typeface="Arial" charset="0"/>
                  <a:buChar char="•"/>
                </a:pPr>
                <a:r>
                  <a:rPr lang="en-US" dirty="0" smtClean="0">
                    <a:latin typeface="Karla" charset="0"/>
                    <a:ea typeface="Karla" charset="0"/>
                    <a:cs typeface="Karla" charset="0"/>
                  </a:rPr>
                  <a:t>E</a:t>
                </a:r>
                <a:r>
                  <a:rPr lang="en-US" sz="2400" dirty="0" smtClean="0">
                    <a:latin typeface="Karla" charset="0"/>
                    <a:ea typeface="Karla" charset="0"/>
                    <a:cs typeface="Karla" charset="0"/>
                  </a:rPr>
                  <a:t>nsures </a:t>
                </a:r>
                <a:r>
                  <a:rPr lang="en-US" sz="2400" dirty="0">
                    <a:latin typeface="Karla" charset="0"/>
                    <a:ea typeface="Karla" charset="0"/>
                    <a:cs typeface="Karla" charset="0"/>
                  </a:rPr>
                  <a:t>not </a:t>
                </a:r>
                <a:r>
                  <a:rPr lang="en-US" sz="2400" dirty="0" smtClean="0">
                    <a:latin typeface="Karla" charset="0"/>
                    <a:ea typeface="Karla" charset="0"/>
                    <a:cs typeface="Karla" charset="0"/>
                  </a:rPr>
                  <a:t>linearity</a:t>
                </a:r>
                <a:endParaRPr lang="en-US" i="1" dirty="0">
                  <a:latin typeface="Karla" charset="0"/>
                  <a:ea typeface="Karla" charset="0"/>
                  <a:cs typeface="Karla" charset="0"/>
                </a:endParaRPr>
              </a:p>
              <a:p>
                <a:pPr marL="342900" indent="-342900">
                  <a:buFont typeface="Arial" charset="0"/>
                  <a:buChar char="•"/>
                </a:pPr>
                <a:r>
                  <a:rPr lang="en-US" sz="1800" i="1" dirty="0">
                    <a:latin typeface="Karla" charset="0"/>
                    <a:ea typeface="Karla" charset="0"/>
                    <a:cs typeface="Karla" charset="0"/>
                  </a:rPr>
                  <a:t>	</a:t>
                </a:r>
                <a:r>
                  <a:rPr lang="en-US" sz="2400" dirty="0">
                    <a:latin typeface="Karla" charset="0"/>
                    <a:ea typeface="Karla" charset="0"/>
                    <a:cs typeface="Karla" charset="0"/>
                  </a:rPr>
                  <a:t>Ensure gradients remain large through hidden unit</a:t>
                </a:r>
              </a:p>
              <a:p>
                <a:r>
                  <a:rPr lang="en-US" sz="2400" dirty="0">
                    <a:latin typeface="Karla" charset="0"/>
                    <a:ea typeface="Karla" charset="0"/>
                    <a:cs typeface="Karla" charset="0"/>
                  </a:rPr>
                  <a:t>	</a:t>
                </a:r>
              </a:p>
              <a:p>
                <a:r>
                  <a:rPr lang="en-US" sz="2400" b="1" dirty="0">
                    <a:latin typeface="Karla" charset="0"/>
                    <a:ea typeface="Karla" charset="0"/>
                    <a:cs typeface="Karla" charset="0"/>
                  </a:rPr>
                  <a:t>Common choices are </a:t>
                </a:r>
              </a:p>
              <a:p>
                <a:pPr marL="342900" indent="-342900">
                  <a:buFont typeface="Arial" charset="0"/>
                  <a:buChar char="•"/>
                </a:pPr>
                <a:r>
                  <a:rPr lang="en-US" sz="2400" dirty="0">
                    <a:latin typeface="Karla" charset="0"/>
                    <a:ea typeface="Karla" charset="0"/>
                    <a:cs typeface="Karla" charset="0"/>
                  </a:rPr>
                  <a:t>	Sigmoid </a:t>
                </a: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Relu</a:t>
                </a:r>
                <a:r>
                  <a:rPr lang="en-US" sz="2400" dirty="0">
                    <a:latin typeface="Karla" charset="0"/>
                    <a:ea typeface="Karla" charset="0"/>
                    <a:cs typeface="Karla" charset="0"/>
                  </a:rPr>
                  <a:t>, leaky </a:t>
                </a:r>
                <a:r>
                  <a:rPr lang="en-US" sz="2400" dirty="0" err="1">
                    <a:latin typeface="Karla" charset="0"/>
                    <a:ea typeface="Karla" charset="0"/>
                    <a:cs typeface="Karla" charset="0"/>
                  </a:rPr>
                  <a:t>ReLU</a:t>
                </a:r>
                <a:r>
                  <a:rPr lang="en-US" sz="2400" dirty="0">
                    <a:latin typeface="Karla" charset="0"/>
                    <a:ea typeface="Karla" charset="0"/>
                    <a:cs typeface="Karla" charset="0"/>
                  </a:rPr>
                  <a:t>, Generalized </a:t>
                </a:r>
                <a:r>
                  <a:rPr lang="en-US" sz="2400" dirty="0" err="1">
                    <a:latin typeface="Karla" charset="0"/>
                    <a:ea typeface="Karla" charset="0"/>
                    <a:cs typeface="Karla" charset="0"/>
                  </a:rPr>
                  <a:t>ReLU</a:t>
                </a:r>
                <a:r>
                  <a:rPr lang="en-US" sz="2400" dirty="0">
                    <a:latin typeface="Karla" charset="0"/>
                    <a:ea typeface="Karla" charset="0"/>
                    <a:cs typeface="Karla" charset="0"/>
                  </a:rPr>
                  <a:t>,  </a:t>
                </a:r>
                <a:r>
                  <a:rPr lang="en-US" sz="2400" dirty="0" err="1">
                    <a:latin typeface="Karla" charset="0"/>
                    <a:ea typeface="Karla" charset="0"/>
                    <a:cs typeface="Karla" charset="0"/>
                  </a:rPr>
                  <a:t>MaxOut</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softplus</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tanh</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swish </a:t>
                </a:r>
              </a:p>
              <a:p>
                <a:r>
                  <a:rPr lang="en-US" dirty="0">
                    <a:latin typeface="Karla" charset="0"/>
                    <a:ea typeface="Karla" charset="0"/>
                    <a:cs typeface="Karla" charset="0"/>
                  </a:rPr>
                  <a:t>	</a:t>
                </a:r>
                <a:r>
                  <a:rPr lang="en-US" sz="1800" dirty="0">
                    <a:latin typeface="Karla" charset="0"/>
                    <a:ea typeface="Karla" charset="0"/>
                    <a:cs typeface="Karla"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94396" y="896460"/>
                <a:ext cx="9712644" cy="866160"/>
              </a:xfrm>
              <a:blipFill rotWithShape="0">
                <a:blip r:embed="rId3"/>
                <a:stretch>
                  <a:fillRect l="-1130" b="-533803"/>
                </a:stretch>
              </a:blipFill>
            </p:spPr>
            <p:txBody>
              <a:bodyPr/>
              <a:lstStyle/>
              <a:p>
                <a:r>
                  <a:rPr lang="en-US">
                    <a:noFill/>
                  </a:rPr>
                  <a:t> </a:t>
                </a:r>
              </a:p>
            </p:txBody>
          </p:sp>
        </mc:Fallback>
      </mc:AlternateContent>
    </p:spTree>
    <p:extLst>
      <p:ext uri="{BB962C8B-B14F-4D97-AF65-F5344CB8AC3E}">
        <p14:creationId xmlns:p14="http://schemas.microsoft.com/office/powerpoint/2010/main" val="917181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0"/>
            <a:ext cx="6974316" cy="6858000"/>
          </a:xfrm>
          <a:prstGeom prst="rect">
            <a:avLst/>
          </a:prstGeom>
        </p:spPr>
      </p:pic>
    </p:spTree>
    <p:extLst>
      <p:ext uri="{BB962C8B-B14F-4D97-AF65-F5344CB8AC3E}">
        <p14:creationId xmlns:p14="http://schemas.microsoft.com/office/powerpoint/2010/main" val="17502891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b="1"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r>
              <a:rPr lang="en-US" dirty="0"/>
              <a:t>Learning</a:t>
            </a:r>
            <a:endParaRPr lang="en-US" sz="2800" dirty="0"/>
          </a:p>
        </p:txBody>
      </p:sp>
    </p:spTree>
    <p:extLst>
      <p:ext uri="{BB962C8B-B14F-4D97-AF65-F5344CB8AC3E}">
        <p14:creationId xmlns:p14="http://schemas.microsoft.com/office/powerpoint/2010/main" val="2617716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5725" y="1166018"/>
                <a:ext cx="10772504" cy="4525963"/>
              </a:xfrm>
            </p:spPr>
            <p:txBody>
              <a:bodyPr>
                <a:normAutofit/>
              </a:bodyPr>
              <a:lstStyle/>
              <a:p>
                <a:r>
                  <a:rPr lang="en-US" sz="2400" dirty="0"/>
                  <a:t>Cross-entropy between training data and model distribution (i.e. </a:t>
                </a:r>
                <a:r>
                  <a:rPr lang="en-US" sz="2400" dirty="0">
                    <a:solidFill>
                      <a:srgbClr val="0000FF"/>
                    </a:solidFill>
                  </a:rPr>
                  <a:t>negative log-likelihood</a:t>
                </a:r>
                <a:r>
                  <a:rPr lang="en-US" sz="2400" dirty="0"/>
                  <a:t>)</a:t>
                </a:r>
              </a:p>
              <a:p>
                <a:endParaRPr lang="en-US" dirty="0"/>
              </a:p>
              <a:p>
                <a:pPr algn="ctr"/>
                <a14:m>
                  <m:oMath xmlns:m="http://schemas.openxmlformats.org/officeDocument/2006/math">
                    <m:r>
                      <a:rPr lang="en-US" i="1">
                        <a:latin typeface="Cambria Math" charset="0"/>
                      </a:rPr>
                      <m:t>𝐽</m:t>
                    </m:r>
                    <m:d>
                      <m:dPr>
                        <m:ctrlPr>
                          <a:rPr lang="en-US" i="1">
                            <a:latin typeface="Cambria Math" charset="0"/>
                          </a:rPr>
                        </m:ctrlPr>
                      </m:dPr>
                      <m:e>
                        <m:r>
                          <a:rPr lang="en-US" i="1">
                            <a:latin typeface="Cambria Math" charset="0"/>
                          </a:rPr>
                          <m:t>𝑊</m:t>
                        </m:r>
                      </m:e>
                    </m:d>
                    <m:r>
                      <a:rPr lang="en-US" i="1">
                        <a:latin typeface="Cambria Math" charset="0"/>
                      </a:rPr>
                      <m:t>=−</m:t>
                    </m:r>
                    <m:sSub>
                      <m:sSubPr>
                        <m:ctrlPr>
                          <a:rPr lang="en-US" i="1">
                            <a:latin typeface="Cambria Math" charset="0"/>
                          </a:rPr>
                        </m:ctrlPr>
                      </m:sSubPr>
                      <m:e>
                        <m:r>
                          <a:rPr lang="en-US" i="1">
                            <a:latin typeface="Cambria Math" charset="0"/>
                          </a:rPr>
                          <m:t>𝔼</m:t>
                        </m:r>
                      </m:e>
                      <m:sub>
                        <m:r>
                          <a:rPr lang="en-US" i="1">
                            <a:latin typeface="Cambria Math" charset="0"/>
                          </a:rPr>
                          <m:t>𝑥</m:t>
                        </m:r>
                        <m:r>
                          <a:rPr lang="en-US" i="1">
                            <a:latin typeface="Cambria Math" charset="0"/>
                          </a:rPr>
                          <m:t>,</m:t>
                        </m:r>
                        <m:r>
                          <a:rPr lang="en-US" i="1">
                            <a:latin typeface="Cambria Math" charset="0"/>
                          </a:rPr>
                          <m:t>𝑦</m:t>
                        </m:r>
                        <m:r>
                          <a:rPr lang="en-US" i="1">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m:rPr>
                                <m:sty m:val="p"/>
                              </m:rPr>
                              <a:rPr lang="en-US">
                                <a:latin typeface="Cambria Math" charset="0"/>
                              </a:rPr>
                              <m:t>data</m:t>
                            </m:r>
                          </m:sub>
                        </m:sSub>
                      </m:sub>
                    </m:sSub>
                    <m:func>
                      <m:funcPr>
                        <m:ctrlPr>
                          <a:rPr lang="en-US" i="1">
                            <a:latin typeface="Cambria Math" charset="0"/>
                          </a:rPr>
                        </m:ctrlPr>
                      </m:funcPr>
                      <m:fName>
                        <m:r>
                          <m:rPr>
                            <m:sty m:val="p"/>
                          </m:rPr>
                          <a:rPr lang="en-US">
                            <a:latin typeface="Cambria Math" charset="0"/>
                          </a:rPr>
                          <m:t>log</m:t>
                        </m:r>
                      </m:fName>
                      <m:e>
                        <m:sSub>
                          <m:sSubPr>
                            <m:ctrlPr>
                              <a:rPr lang="en-US" i="1">
                                <a:latin typeface="Cambria Math" charset="0"/>
                              </a:rPr>
                            </m:ctrlPr>
                          </m:sSubPr>
                          <m:e>
                            <m:r>
                              <a:rPr lang="en-US" i="1">
                                <a:latin typeface="Cambria Math" charset="0"/>
                              </a:rPr>
                              <m:t>𝑝</m:t>
                            </m:r>
                          </m:e>
                          <m:sub>
                            <m:r>
                              <m:rPr>
                                <m:sty m:val="p"/>
                              </m:rPr>
                              <a:rPr lang="en-US">
                                <a:latin typeface="Cambria Math" charset="0"/>
                              </a:rPr>
                              <m:t>model</m:t>
                            </m:r>
                          </m:sub>
                        </m:sSub>
                      </m:e>
                    </m:func>
                  </m:oMath>
                </a14:m>
                <a:r>
                  <a:rPr lang="en-US" dirty="0"/>
                  <a:t>(y|x)</a:t>
                </a:r>
              </a:p>
              <a:p>
                <a:endParaRPr lang="en-US" sz="2400" dirty="0"/>
              </a:p>
              <a:p>
                <a:endParaRPr lang="en-US" sz="2400" dirty="0"/>
              </a:p>
              <a:p>
                <a:r>
                  <a:rPr lang="en-US" sz="2400" dirty="0"/>
                  <a:t>Do not need to design separate loss functions.</a:t>
                </a:r>
              </a:p>
              <a:p>
                <a:endParaRPr lang="en-US" sz="2400" dirty="0"/>
              </a:p>
              <a:p>
                <a:pPr algn="ctr"/>
                <a:r>
                  <a:rPr lang="en-US" sz="2400" dirty="0">
                    <a:solidFill>
                      <a:schemeClr val="tx2"/>
                    </a:solidFill>
                  </a:rPr>
                  <a:t>Gradient of cost function must be large enough</a:t>
                </a:r>
              </a:p>
              <a:p>
                <a:pPr algn="ctr"/>
                <a:endParaRPr lang="en-US" sz="2400" dirty="0">
                  <a:solidFill>
                    <a:schemeClr val="tx2"/>
                  </a:solidFill>
                </a:endParaRP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5725" y="1166018"/>
                <a:ext cx="10772504" cy="4525963"/>
              </a:xfrm>
              <a:blipFill rotWithShape="0">
                <a:blip r:embed="rId3"/>
                <a:stretch>
                  <a:fillRect l="-849" t="-1077"/>
                </a:stretch>
              </a:blipFill>
            </p:spPr>
            <p:txBody>
              <a:bodyPr/>
              <a:lstStyle/>
              <a:p>
                <a:r>
                  <a:rPr lang="en-US">
                    <a:noFill/>
                  </a:rPr>
                  <a:t> </a:t>
                </a:r>
              </a:p>
            </p:txBody>
          </p:sp>
        </mc:Fallback>
      </mc:AlternateContent>
    </p:spTree>
    <p:extLst>
      <p:ext uri="{BB962C8B-B14F-4D97-AF65-F5344CB8AC3E}">
        <p14:creationId xmlns:p14="http://schemas.microsoft.com/office/powerpoint/2010/main" val="275067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b="1" dirty="0"/>
              <a:t>Output units</a:t>
            </a:r>
          </a:p>
          <a:p>
            <a:pPr lvl="1">
              <a:spcAft>
                <a:spcPts val="1200"/>
              </a:spcAft>
              <a:buFont typeface="Arial" charset="0"/>
              <a:buChar char="•"/>
            </a:pPr>
            <a:r>
              <a:rPr lang="en-US" sz="2400" dirty="0"/>
              <a:t>Architecture</a:t>
            </a:r>
          </a:p>
          <a:p>
            <a:pPr indent="-285738">
              <a:spcAft>
                <a:spcPts val="1200"/>
              </a:spcAft>
            </a:pPr>
            <a:r>
              <a:rPr lang="en-US" dirty="0"/>
              <a:t>Learning</a:t>
            </a:r>
            <a:endParaRPr lang="en-US" sz="2800" dirty="0" smtClean="0"/>
          </a:p>
          <a:p>
            <a:pPr>
              <a:spcAft>
                <a:spcPts val="1200"/>
              </a:spcAft>
            </a:pPr>
            <a:endParaRPr lang="en-US" sz="2800" dirty="0"/>
          </a:p>
        </p:txBody>
      </p:sp>
    </p:spTree>
    <p:extLst>
      <p:ext uri="{BB962C8B-B14F-4D97-AF65-F5344CB8AC3E}">
        <p14:creationId xmlns:p14="http://schemas.microsoft.com/office/powerpoint/2010/main" val="5399504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190865" cy="1854200"/>
        </p:xfrm>
        <a:graphic>
          <a:graphicData uri="http://schemas.openxmlformats.org/drawingml/2006/table">
            <a:tbl>
              <a:tblPr firstRow="1" bandRow="1">
                <a:tableStyleId>{073A0DAA-6AF3-43AB-8588-CEC1D06C72B9}</a:tableStyleId>
              </a:tblPr>
              <a:tblGrid>
                <a:gridCol w="2032000">
                  <a:extLst>
                    <a:ext uri="{9D8B030D-6E8A-4147-A177-3AD203B41FA5}">
                      <a16:colId xmlns="" xmlns:a16="http://schemas.microsoft.com/office/drawing/2014/main" val="20000"/>
                    </a:ext>
                  </a:extLst>
                </a:gridCol>
                <a:gridCol w="2094865">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gridCol w="2032000">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1"/>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628484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p:grpSp>
        <p:nvGrpSpPr>
          <p:cNvPr id="16" name="Group 15"/>
          <p:cNvGrpSpPr/>
          <p:nvPr/>
        </p:nvGrpSpPr>
        <p:grpSpPr>
          <a:xfrm>
            <a:off x="3869918" y="2266280"/>
            <a:ext cx="4426038" cy="1365070"/>
            <a:chOff x="2873754" y="2266407"/>
            <a:chExt cx="5945568" cy="1828800"/>
          </a:xfrm>
        </p:grpSpPr>
        <p:sp>
          <p:nvSpPr>
            <p:cNvPr id="4" name="Oval 3"/>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326295"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6977269"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873754" y="2761347"/>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X</a:t>
              </a:r>
            </a:p>
          </p:txBody>
        </p:sp>
        <p:sp>
          <p:nvSpPr>
            <p:cNvPr id="8" name="TextBox 7"/>
            <p:cNvSpPr txBox="1"/>
            <p:nvPr/>
          </p:nvSpPr>
          <p:spPr>
            <a:xfrm>
              <a:off x="8541026" y="2787852"/>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Y</a:t>
              </a:r>
            </a:p>
          </p:txBody>
        </p:sp>
      </p:grpSp>
      <mc:AlternateContent xmlns:mc="http://schemas.openxmlformats.org/markup-compatibility/2006" xmlns:a14="http://schemas.microsoft.com/office/drawing/2010/main">
        <mc:Choice Requires="a14">
          <p:sp>
            <p:nvSpPr>
              <p:cNvPr id="9" name="TextBox 8"/>
              <p:cNvSpPr txBox="1"/>
              <p:nvPr/>
            </p:nvSpPr>
            <p:spPr>
              <a:xfrm>
                <a:off x="2885069" y="1195316"/>
                <a:ext cx="5934253" cy="70621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i="1">
                          <a:latin typeface="Cambria Math" charset="0"/>
                        </a:rPr>
                        <m:t>𝜙</m:t>
                      </m:r>
                      <m:d>
                        <m:dPr>
                          <m:ctrlPr>
                            <a:rPr lang="en-US" sz="2400" i="1">
                              <a:latin typeface="Cambria Math" charset="0"/>
                            </a:rPr>
                          </m:ctrlPr>
                        </m:dPr>
                        <m:e>
                          <m:r>
                            <a:rPr lang="en-US" sz="2400" i="1">
                              <a:latin typeface="Cambria Math" charset="0"/>
                            </a:rPr>
                            <m:t>𝑋</m:t>
                          </m:r>
                        </m:e>
                      </m:d>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r>
                        <a:rPr lang="en-US" sz="2400" i="1">
                          <a:latin typeface="Cambria Math" charset="0"/>
                        </a:rPr>
                        <m:t>⟹</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𝑦</m:t>
                          </m:r>
                          <m:r>
                            <a:rPr lang="en-US" sz="2400" b="0" i="1" smtClean="0">
                              <a:latin typeface="Cambria Math" charset="0"/>
                            </a:rPr>
                            <m:t>=0</m:t>
                          </m:r>
                        </m:e>
                      </m:d>
                      <m:r>
                        <a:rPr lang="en-US" sz="2400" b="0" i="1" smtClean="0">
                          <a:latin typeface="Cambria Math" charset="0"/>
                        </a:rPr>
                        <m:t>=</m:t>
                      </m:r>
                      <m:f>
                        <m:fPr>
                          <m:ctrlPr>
                            <a:rPr lang="en-US"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𝜙</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sup>
                          </m:sSup>
                        </m:den>
                      </m:f>
                    </m:oMath>
                  </m:oMathPara>
                </a14:m>
                <a:endParaRPr lang="en-US" sz="24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2885069" y="1195316"/>
                <a:ext cx="5934253" cy="706219"/>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1993782" y="4365533"/>
            <a:ext cx="4426038" cy="1365070"/>
            <a:chOff x="2873754" y="2266407"/>
            <a:chExt cx="5945568" cy="1828800"/>
          </a:xfrm>
        </p:grpSpPr>
        <p:sp>
          <p:nvSpPr>
            <p:cNvPr id="18" name="Oval 17"/>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3326295"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977269"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73754" y="2761347"/>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X</a:t>
              </a:r>
            </a:p>
          </p:txBody>
        </p:sp>
        <p:sp>
          <p:nvSpPr>
            <p:cNvPr id="22" name="TextBox 21"/>
            <p:cNvSpPr txBox="1"/>
            <p:nvPr/>
          </p:nvSpPr>
          <p:spPr>
            <a:xfrm>
              <a:off x="8541026" y="2787852"/>
              <a:ext cx="278296" cy="783430"/>
            </a:xfrm>
            <a:prstGeom prst="rect">
              <a:avLst/>
            </a:prstGeom>
            <a:noFill/>
          </p:spPr>
          <p:txBody>
            <a:bodyPr wrap="square" rtlCol="0">
              <a:spAutoFit/>
            </a:bodyPr>
            <a:lstStyle/>
            <a:p>
              <a:endParaRPr lang="en-US" sz="3200" dirty="0">
                <a:latin typeface="Cambria Math" charset="0"/>
                <a:ea typeface="Cambria Math" charset="0"/>
                <a:cs typeface="Cambria Math" charset="0"/>
              </a:endParaRPr>
            </a:p>
          </p:txBody>
        </p:sp>
      </p:grpSp>
      <mc:AlternateContent xmlns:mc="http://schemas.openxmlformats.org/markup-compatibility/2006" xmlns:a14="http://schemas.microsoft.com/office/drawing/2010/main">
        <mc:Choice Requires="a14">
          <p:sp>
            <p:nvSpPr>
              <p:cNvPr id="23" name="Rectangle 22"/>
              <p:cNvSpPr/>
              <p:nvPr/>
            </p:nvSpPr>
            <p:spPr>
              <a:xfrm>
                <a:off x="3784419" y="4807484"/>
                <a:ext cx="9319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𝜙</m:t>
                      </m:r>
                      <m:d>
                        <m:dPr>
                          <m:ctrlPr>
                            <a:rPr lang="en-US" sz="2400" i="1">
                              <a:latin typeface="Cambria Math" charset="0"/>
                            </a:rPr>
                          </m:ctrlPr>
                        </m:dPr>
                        <m:e>
                          <m:r>
                            <a:rPr lang="en-US" sz="2400" i="1">
                              <a:latin typeface="Cambria Math" charset="0"/>
                            </a:rPr>
                            <m:t>𝑋</m:t>
                          </m:r>
                        </m:e>
                      </m:d>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3784419" y="4807484"/>
                <a:ext cx="931922" cy="461665"/>
              </a:xfrm>
              <a:prstGeom prst="rect">
                <a:avLst/>
              </a:prstGeom>
              <a:blipFill rotWithShape="0">
                <a:blip r:embed="rId4"/>
                <a:stretch>
                  <a:fillRect l="-1307" b="-17333"/>
                </a:stretch>
              </a:blipFill>
            </p:spPr>
            <p:txBody>
              <a:bodyPr/>
              <a:lstStyle/>
              <a:p>
                <a:r>
                  <a:rPr lang="en-US">
                    <a:noFill/>
                  </a:rPr>
                  <a:t> </a:t>
                </a:r>
              </a:p>
            </p:txBody>
          </p:sp>
        </mc:Fallback>
      </mc:AlternateContent>
      <p:sp>
        <p:nvSpPr>
          <p:cNvPr id="25" name="Oval 24"/>
          <p:cNvSpPr>
            <a:spLocks noChangeAspect="1"/>
          </p:cNvSpPr>
          <p:nvPr/>
        </p:nvSpPr>
        <p:spPr>
          <a:xfrm>
            <a:off x="6327562" y="4355782"/>
            <a:ext cx="1361407" cy="136507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7907468" y="5020973"/>
            <a:ext cx="1164101"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9071570" y="4737411"/>
            <a:ext cx="207171" cy="436493"/>
          </a:xfrm>
          <a:prstGeom prst="rect">
            <a:avLst/>
          </a:prstGeom>
          <a:noFill/>
        </p:spPr>
        <p:txBody>
          <a:bodyPr wrap="square" rtlCol="0">
            <a:spAutoFit/>
          </a:bodyPr>
          <a:lstStyle/>
          <a:p>
            <a:r>
              <a:rPr lang="en-US" sz="3200" dirty="0">
                <a:latin typeface="Cambria Math" charset="0"/>
                <a:ea typeface="Cambria Math" charset="0"/>
                <a:cs typeface="Cambria Math" charset="0"/>
              </a:rPr>
              <a:t>Y</a:t>
            </a:r>
          </a:p>
        </p:txBody>
      </p:sp>
      <p:sp>
        <p:nvSpPr>
          <p:cNvPr id="29" name="TextBox 28"/>
          <p:cNvSpPr txBox="1"/>
          <p:nvPr/>
        </p:nvSpPr>
        <p:spPr>
          <a:xfrm>
            <a:off x="6096000" y="3918857"/>
            <a:ext cx="1992784" cy="369332"/>
          </a:xfrm>
          <a:prstGeom prst="rect">
            <a:avLst/>
          </a:prstGeom>
          <a:solidFill>
            <a:schemeClr val="accent1">
              <a:lumMod val="20000"/>
              <a:lumOff val="80000"/>
            </a:schemeClr>
          </a:solidFill>
        </p:spPr>
        <p:txBody>
          <a:bodyPr wrap="square" rtlCol="0">
            <a:spAutoFit/>
          </a:bodyPr>
          <a:lstStyle/>
          <a:p>
            <a:pPr algn="ctr"/>
            <a:r>
              <a:rPr lang="en-US" dirty="0">
                <a:latin typeface="Karla" charset="0"/>
                <a:ea typeface="Karla" charset="0"/>
                <a:cs typeface="Karla" charset="0"/>
              </a:rPr>
              <a:t>OUTPUT UNIT</a:t>
            </a:r>
          </a:p>
        </p:txBody>
      </p:sp>
      <mc:AlternateContent xmlns:mc="http://schemas.openxmlformats.org/markup-compatibility/2006" xmlns:a14="http://schemas.microsoft.com/office/drawing/2010/main">
        <mc:Choice Requires="a14">
          <p:sp>
            <p:nvSpPr>
              <p:cNvPr id="30" name="Rectangle 29"/>
              <p:cNvSpPr/>
              <p:nvPr/>
            </p:nvSpPr>
            <p:spPr>
              <a:xfrm>
                <a:off x="6551409" y="4754755"/>
                <a:ext cx="9137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𝜎</m:t>
                      </m:r>
                      <m:r>
                        <a:rPr lang="en-US" sz="2400" b="0" i="1" smtClean="0">
                          <a:latin typeface="Cambria Math" charset="0"/>
                        </a:rPr>
                        <m:t>(</m:t>
                      </m:r>
                      <m:r>
                        <a:rPr lang="en-US" sz="2400" i="1">
                          <a:latin typeface="Cambria Math" charset="0"/>
                        </a:rPr>
                        <m:t>𝜙</m:t>
                      </m:r>
                      <m:r>
                        <a:rPr lang="en-US" sz="2400" b="0" i="1" smtClean="0">
                          <a:latin typeface="Cambria Math" charset="0"/>
                        </a:rPr>
                        <m:t>)</m:t>
                      </m:r>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6551409" y="4754755"/>
                <a:ext cx="913712" cy="461665"/>
              </a:xfrm>
              <a:prstGeom prst="rect">
                <a:avLst/>
              </a:prstGeom>
              <a:blipFill rotWithShape="0">
                <a:blip r:embed="rId5"/>
                <a:stretch>
                  <a:fillRect r="-1333" b="-17105"/>
                </a:stretch>
              </a:blipFill>
            </p:spPr>
            <p:txBody>
              <a:bodyPr/>
              <a:lstStyle/>
              <a:p>
                <a:r>
                  <a:rPr lang="en-US">
                    <a:noFill/>
                  </a:rPr>
                  <a:t> </a:t>
                </a:r>
              </a:p>
            </p:txBody>
          </p:sp>
        </mc:Fallback>
      </mc:AlternateContent>
    </p:spTree>
    <p:extLst>
      <p:ext uri="{BB962C8B-B14F-4D97-AF65-F5344CB8AC3E}">
        <p14:creationId xmlns:p14="http://schemas.microsoft.com/office/powerpoint/2010/main" val="1616079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74098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r>
                        <a:rPr lang="en-US" dirty="0"/>
                        <a:t>Discrete</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9800040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 multi-class problem</a:t>
            </a:r>
          </a:p>
        </p:txBody>
      </p:sp>
      <p:grpSp>
        <p:nvGrpSpPr>
          <p:cNvPr id="16" name="Group 15"/>
          <p:cNvGrpSpPr/>
          <p:nvPr/>
        </p:nvGrpSpPr>
        <p:grpSpPr>
          <a:xfrm>
            <a:off x="3869918" y="2266280"/>
            <a:ext cx="4426038" cy="1365070"/>
            <a:chOff x="2873754" y="2266407"/>
            <a:chExt cx="5945568" cy="1828800"/>
          </a:xfrm>
        </p:grpSpPr>
        <p:sp>
          <p:nvSpPr>
            <p:cNvPr id="4" name="Oval 3"/>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326295"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6977269"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873754" y="2761347"/>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X</a:t>
              </a:r>
            </a:p>
          </p:txBody>
        </p:sp>
        <p:sp>
          <p:nvSpPr>
            <p:cNvPr id="8" name="TextBox 7"/>
            <p:cNvSpPr txBox="1"/>
            <p:nvPr/>
          </p:nvSpPr>
          <p:spPr>
            <a:xfrm>
              <a:off x="8541026" y="2787852"/>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Y</a:t>
              </a:r>
            </a:p>
          </p:txBody>
        </p:sp>
      </p:grpSp>
      <p:grpSp>
        <p:nvGrpSpPr>
          <p:cNvPr id="17" name="Group 16"/>
          <p:cNvGrpSpPr/>
          <p:nvPr/>
        </p:nvGrpSpPr>
        <p:grpSpPr>
          <a:xfrm>
            <a:off x="1993782" y="4365533"/>
            <a:ext cx="4426038" cy="1365070"/>
            <a:chOff x="2873754" y="2266407"/>
            <a:chExt cx="5945568" cy="1828800"/>
          </a:xfrm>
        </p:grpSpPr>
        <p:sp>
          <p:nvSpPr>
            <p:cNvPr id="18" name="Oval 17"/>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3326295"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977269" y="3167744"/>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73754" y="2761347"/>
              <a:ext cx="278296" cy="584775"/>
            </a:xfrm>
            <a:prstGeom prst="rect">
              <a:avLst/>
            </a:prstGeom>
            <a:noFill/>
          </p:spPr>
          <p:txBody>
            <a:bodyPr wrap="square" rtlCol="0">
              <a:spAutoFit/>
            </a:bodyPr>
            <a:lstStyle/>
            <a:p>
              <a:r>
                <a:rPr lang="en-US" sz="3200" dirty="0">
                  <a:latin typeface="Cambria Math" charset="0"/>
                  <a:ea typeface="Cambria Math" charset="0"/>
                  <a:cs typeface="Cambria Math" charset="0"/>
                </a:rPr>
                <a:t>X</a:t>
              </a:r>
            </a:p>
          </p:txBody>
        </p:sp>
        <p:sp>
          <p:nvSpPr>
            <p:cNvPr id="22" name="TextBox 21"/>
            <p:cNvSpPr txBox="1"/>
            <p:nvPr/>
          </p:nvSpPr>
          <p:spPr>
            <a:xfrm>
              <a:off x="8541026" y="2787852"/>
              <a:ext cx="278296" cy="783430"/>
            </a:xfrm>
            <a:prstGeom prst="rect">
              <a:avLst/>
            </a:prstGeom>
            <a:noFill/>
          </p:spPr>
          <p:txBody>
            <a:bodyPr wrap="square" rtlCol="0">
              <a:spAutoFit/>
            </a:bodyPr>
            <a:lstStyle/>
            <a:p>
              <a:endParaRPr lang="en-US" sz="3200" dirty="0">
                <a:latin typeface="Cambria Math" charset="0"/>
                <a:ea typeface="Cambria Math" charset="0"/>
                <a:cs typeface="Cambria Math" charset="0"/>
              </a:endParaRPr>
            </a:p>
          </p:txBody>
        </p:sp>
      </p:grpSp>
      <mc:AlternateContent xmlns:mc="http://schemas.openxmlformats.org/markup-compatibility/2006" xmlns:a14="http://schemas.microsoft.com/office/drawing/2010/main">
        <mc:Choice Requires="a14">
          <p:sp>
            <p:nvSpPr>
              <p:cNvPr id="23" name="Rectangle 22"/>
              <p:cNvSpPr/>
              <p:nvPr/>
            </p:nvSpPr>
            <p:spPr>
              <a:xfrm>
                <a:off x="3829506" y="4754755"/>
                <a:ext cx="932948" cy="512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𝜙</m:t>
                          </m:r>
                        </m:e>
                      </m:acc>
                      <m:r>
                        <a:rPr lang="en-US" sz="2400" b="0" i="1" smtClean="0">
                          <a:latin typeface="Cambria Math" charset="0"/>
                        </a:rPr>
                        <m:t>(</m:t>
                      </m:r>
                      <m:r>
                        <a:rPr lang="en-US" sz="2400" b="0" i="1" smtClean="0">
                          <a:latin typeface="Cambria Math" charset="0"/>
                        </a:rPr>
                        <m:t>𝑋</m:t>
                      </m:r>
                      <m:r>
                        <a:rPr lang="en-US" sz="2400" b="0" i="1" smtClean="0">
                          <a:latin typeface="Cambria Math" charset="0"/>
                        </a:rPr>
                        <m:t>)</m:t>
                      </m:r>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3829506" y="4754755"/>
                <a:ext cx="932948" cy="512000"/>
              </a:xfrm>
              <a:prstGeom prst="rect">
                <a:avLst/>
              </a:prstGeom>
              <a:blipFill rotWithShape="0">
                <a:blip r:embed="rId3"/>
                <a:stretch>
                  <a:fillRect/>
                </a:stretch>
              </a:blipFill>
            </p:spPr>
            <p:txBody>
              <a:bodyPr/>
              <a:lstStyle/>
              <a:p>
                <a:r>
                  <a:rPr lang="en-US">
                    <a:noFill/>
                  </a:rPr>
                  <a:t> </a:t>
                </a:r>
              </a:p>
            </p:txBody>
          </p:sp>
        </mc:Fallback>
      </mc:AlternateContent>
      <p:sp>
        <p:nvSpPr>
          <p:cNvPr id="25" name="Oval 24"/>
          <p:cNvSpPr>
            <a:spLocks noChangeAspect="1"/>
          </p:cNvSpPr>
          <p:nvPr/>
        </p:nvSpPr>
        <p:spPr>
          <a:xfrm>
            <a:off x="6327562" y="4355782"/>
            <a:ext cx="1361407" cy="136507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7907468" y="5020973"/>
            <a:ext cx="1164101"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011873" y="3858215"/>
            <a:ext cx="1992784" cy="369332"/>
          </a:xfrm>
          <a:prstGeom prst="rect">
            <a:avLst/>
          </a:prstGeom>
          <a:solidFill>
            <a:schemeClr val="accent1">
              <a:lumMod val="20000"/>
              <a:lumOff val="80000"/>
            </a:schemeClr>
          </a:solidFill>
        </p:spPr>
        <p:txBody>
          <a:bodyPr wrap="square" rtlCol="0">
            <a:spAutoFit/>
          </a:bodyPr>
          <a:lstStyle/>
          <a:p>
            <a:pPr algn="ctr"/>
            <a:r>
              <a:rPr lang="en-US" dirty="0">
                <a:latin typeface="Karla" charset="0"/>
                <a:ea typeface="Karla" charset="0"/>
                <a:cs typeface="Karla" charset="0"/>
              </a:rPr>
              <a:t>OUTPUT UNIT</a:t>
            </a:r>
          </a:p>
        </p:txBody>
      </p:sp>
      <mc:AlternateContent xmlns:mc="http://schemas.openxmlformats.org/markup-compatibility/2006" xmlns:a14="http://schemas.microsoft.com/office/drawing/2010/main">
        <mc:Choice Requires="a14">
          <p:sp>
            <p:nvSpPr>
              <p:cNvPr id="30" name="Rectangle 29"/>
              <p:cNvSpPr/>
              <p:nvPr/>
            </p:nvSpPr>
            <p:spPr>
              <a:xfrm>
                <a:off x="6331343" y="4754755"/>
                <a:ext cx="13179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charset="0"/>
                        </a:rPr>
                        <m:t>SoftMax</m:t>
                      </m:r>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6331343" y="4754755"/>
                <a:ext cx="1317989"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9116381" y="4408634"/>
                <a:ext cx="2864351" cy="1153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𝑌</m:t>
                      </m:r>
                      <m:r>
                        <a:rPr lang="en-US" sz="3200" b="0" i="1" smtClean="0">
                          <a:latin typeface="Cambria Math" charset="0"/>
                        </a:rPr>
                        <m:t>=</m:t>
                      </m:r>
                      <m:f>
                        <m:fPr>
                          <m:ctrlPr>
                            <a:rPr lang="en-US" sz="3200" b="0" i="1" smtClean="0">
                              <a:latin typeface="Cambria Math" charset="0"/>
                            </a:rPr>
                          </m:ctrlPr>
                        </m:fPr>
                        <m:num>
                          <m:sSup>
                            <m:sSupPr>
                              <m:ctrlPr>
                                <a:rPr lang="en-US" sz="3200" b="0" i="1" smtClean="0">
                                  <a:latin typeface="Cambria Math" charset="0"/>
                                </a:rPr>
                              </m:ctrlPr>
                            </m:sSupPr>
                            <m:e>
                              <m:r>
                                <a:rPr lang="en-US" sz="3200" b="0" i="1" smtClean="0">
                                  <a:latin typeface="Cambria Math" charset="0"/>
                                </a:rPr>
                                <m:t>𝑒</m:t>
                              </m:r>
                            </m:e>
                            <m:sup>
                              <m:sSub>
                                <m:sSubPr>
                                  <m:ctrlPr>
                                    <a:rPr lang="en-US" sz="3200" b="0" i="1" smtClean="0">
                                      <a:latin typeface="Cambria Math" charset="0"/>
                                    </a:rPr>
                                  </m:ctrlPr>
                                </m:sSubPr>
                                <m:e>
                                  <m:r>
                                    <a:rPr lang="en-US" sz="3200" b="0" i="1" smtClean="0">
                                      <a:latin typeface="Cambria Math" charset="0"/>
                                    </a:rPr>
                                    <m:t>𝜙</m:t>
                                  </m:r>
                                </m:e>
                                <m:sub>
                                  <m:r>
                                    <a:rPr lang="en-US" sz="3200" b="0" i="1" smtClean="0">
                                      <a:latin typeface="Cambria Math" charset="0"/>
                                    </a:rPr>
                                    <m:t>𝑘</m:t>
                                  </m:r>
                                </m:sub>
                              </m:sSub>
                              <m:d>
                                <m:dPr>
                                  <m:ctrlPr>
                                    <a:rPr lang="en-US" sz="3200" b="0" i="1" smtClean="0">
                                      <a:latin typeface="Cambria Math" charset="0"/>
                                    </a:rPr>
                                  </m:ctrlPr>
                                </m:dPr>
                                <m:e>
                                  <m:r>
                                    <a:rPr lang="en-US" sz="3200" b="0" i="1" smtClean="0">
                                      <a:latin typeface="Cambria Math" charset="0"/>
                                    </a:rPr>
                                    <m:t>𝑋</m:t>
                                  </m:r>
                                </m:e>
                              </m:d>
                            </m:sup>
                          </m:sSup>
                        </m:num>
                        <m:den>
                          <m:nary>
                            <m:naryPr>
                              <m:chr m:val="∑"/>
                              <m:ctrlPr>
                                <a:rPr lang="is-IS" sz="3200" b="0" i="1" smtClean="0">
                                  <a:latin typeface="Cambria Math" charset="0"/>
                                </a:rPr>
                              </m:ctrlPr>
                            </m:naryPr>
                            <m:sub>
                              <m:r>
                                <m:rPr>
                                  <m:brk m:alnAt="23"/>
                                </m:rPr>
                                <a:rPr lang="en-US" sz="3200" b="0" i="1" smtClean="0">
                                  <a:latin typeface="Cambria Math" charset="0"/>
                                </a:rPr>
                                <m:t>𝑘</m:t>
                              </m:r>
                              <m:r>
                                <a:rPr lang="en-US" sz="3200" b="0" i="1" smtClean="0">
                                  <a:latin typeface="Cambria Math" charset="0"/>
                                </a:rPr>
                                <m:t>=1</m:t>
                              </m:r>
                            </m:sub>
                            <m:sup>
                              <m:r>
                                <a:rPr lang="en-US" sz="3200" b="0" i="1" smtClean="0">
                                  <a:latin typeface="Cambria Math" charset="0"/>
                                </a:rPr>
                                <m:t>𝐾</m:t>
                              </m:r>
                            </m:sup>
                            <m:e>
                              <m:sSup>
                                <m:sSupPr>
                                  <m:ctrlPr>
                                    <a:rPr lang="en-US" sz="3200" b="0" i="1" smtClean="0">
                                      <a:latin typeface="Cambria Math" charset="0"/>
                                    </a:rPr>
                                  </m:ctrlPr>
                                </m:sSupPr>
                                <m:e>
                                  <m:r>
                                    <a:rPr lang="en-US" sz="3200" i="1">
                                      <a:latin typeface="Cambria Math" charset="0"/>
                                    </a:rPr>
                                    <m:t>𝑒</m:t>
                                  </m:r>
                                </m:e>
                                <m:sup>
                                  <m:sSub>
                                    <m:sSubPr>
                                      <m:ctrlPr>
                                        <a:rPr lang="en-US" sz="3200" i="1">
                                          <a:latin typeface="Cambria Math" charset="0"/>
                                        </a:rPr>
                                      </m:ctrlPr>
                                    </m:sSubPr>
                                    <m:e>
                                      <m:r>
                                        <a:rPr lang="en-US" sz="3200" i="1">
                                          <a:latin typeface="Cambria Math" charset="0"/>
                                        </a:rPr>
                                        <m:t>𝜙</m:t>
                                      </m:r>
                                    </m:e>
                                    <m:sub>
                                      <m:r>
                                        <a:rPr lang="en-US" sz="3200" i="1">
                                          <a:latin typeface="Cambria Math" charset="0"/>
                                        </a:rPr>
                                        <m:t>𝑘</m:t>
                                      </m:r>
                                    </m:sub>
                                  </m:sSub>
                                  <m:d>
                                    <m:dPr>
                                      <m:ctrlPr>
                                        <a:rPr lang="en-US" sz="3200" i="1">
                                          <a:latin typeface="Cambria Math" charset="0"/>
                                        </a:rPr>
                                      </m:ctrlPr>
                                    </m:dPr>
                                    <m:e>
                                      <m:r>
                                        <a:rPr lang="en-US" sz="3200" i="1">
                                          <a:latin typeface="Cambria Math" charset="0"/>
                                        </a:rPr>
                                        <m:t>𝑋</m:t>
                                      </m:r>
                                    </m:e>
                                  </m:d>
                                </m:sup>
                              </m:sSup>
                            </m:e>
                          </m:nary>
                        </m:den>
                      </m:f>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9116381" y="4408634"/>
                <a:ext cx="2864351" cy="1153906"/>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281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a:spcAft>
                <a:spcPts val="1200"/>
              </a:spcAft>
            </a:pPr>
            <a:r>
              <a:rPr lang="en-US" dirty="0"/>
              <a:t>Anatomy of a </a:t>
            </a:r>
            <a:r>
              <a:rPr lang="en-US" dirty="0" smtClean="0"/>
              <a:t>NN</a:t>
            </a:r>
          </a:p>
          <a:p>
            <a:pPr>
              <a:spcAft>
                <a:spcPts val="1200"/>
              </a:spcAft>
            </a:pPr>
            <a:r>
              <a:rPr lang="en-US" dirty="0"/>
              <a:t>Design </a:t>
            </a:r>
            <a:r>
              <a:rPr lang="en-US" dirty="0" smtClean="0"/>
              <a:t>choices</a:t>
            </a:r>
          </a:p>
          <a:p>
            <a:pPr>
              <a:spcAft>
                <a:spcPts val="1200"/>
              </a:spcAft>
            </a:pPr>
            <a:r>
              <a:rPr lang="en-US" dirty="0" smtClean="0"/>
              <a:t>Learning</a:t>
            </a:r>
            <a:endParaRPr lang="en-US" dirty="0"/>
          </a:p>
          <a:p>
            <a:pPr>
              <a:spcAft>
                <a:spcPts val="1200"/>
              </a:spcAft>
            </a:pPr>
            <a:endParaRPr lang="en-US" dirty="0" smtClean="0"/>
          </a:p>
          <a:p>
            <a:pPr>
              <a:spcAft>
                <a:spcPts val="1200"/>
              </a:spcAft>
            </a:pP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 xmlns:a16="http://schemas.microsoft.com/office/drawing/2014/main" val="10002"/>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2140261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r>
                        <a:rPr lang="en-US" dirty="0"/>
                        <a:t>Linear</a:t>
                      </a:r>
                    </a:p>
                  </a:txBody>
                  <a:tcPr/>
                </a:tc>
                <a:tc>
                  <a:txBody>
                    <a:bodyPr/>
                    <a:lstStyle/>
                    <a:p>
                      <a:r>
                        <a:rPr lang="en-US" dirty="0"/>
                        <a:t>MSE</a:t>
                      </a:r>
                    </a:p>
                  </a:txBody>
                  <a:tcPr/>
                </a:tc>
                <a:extLst>
                  <a:ext uri="{0D108BD9-81ED-4DB2-BD59-A6C34878D82A}">
                    <a16:rowId xmlns="" xmlns:a16="http://schemas.microsoft.com/office/drawing/2014/main" val="1000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8950199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 xmlns:a16="http://schemas.microsoft.com/office/drawing/2014/main" val="20000"/>
                    </a:ext>
                  </a:extLst>
                </a:gridCol>
                <a:gridCol w="2236189">
                  <a:extLst>
                    <a:ext uri="{9D8B030D-6E8A-4147-A177-3AD203B41FA5}">
                      <a16:colId xmlns="" xmlns:a16="http://schemas.microsoft.com/office/drawing/2014/main" val="20001"/>
                    </a:ext>
                  </a:extLst>
                </a:gridCol>
                <a:gridCol w="2169083">
                  <a:extLst>
                    <a:ext uri="{9D8B030D-6E8A-4147-A177-3AD203B41FA5}">
                      <a16:colId xmlns="" xmlns:a16="http://schemas.microsoft.com/office/drawing/2014/main" val="20002"/>
                    </a:ext>
                  </a:extLst>
                </a:gridCol>
                <a:gridCol w="2169083">
                  <a:extLst>
                    <a:ext uri="{9D8B030D-6E8A-4147-A177-3AD203B41FA5}">
                      <a16:colId xmlns=""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r>
                        <a:rPr lang="en-US" dirty="0"/>
                        <a:t>Linear</a:t>
                      </a:r>
                    </a:p>
                  </a:txBody>
                  <a:tcPr/>
                </a:tc>
                <a:tc>
                  <a:txBody>
                    <a:bodyPr/>
                    <a:lstStyle/>
                    <a:p>
                      <a:r>
                        <a:rPr lang="en-US" dirty="0"/>
                        <a:t>MSE</a:t>
                      </a:r>
                    </a:p>
                  </a:txBody>
                  <a:tcPr/>
                </a:tc>
                <a:extLst>
                  <a:ext uri="{0D108BD9-81ED-4DB2-BD59-A6C34878D82A}">
                    <a16:rowId xmlns="" xmlns:a16="http://schemas.microsoft.com/office/drawing/2014/main" val="10003"/>
                  </a:ext>
                </a:extLst>
              </a:tr>
              <a:tr h="370840">
                <a:tc>
                  <a:txBody>
                    <a:bodyPr/>
                    <a:lstStyle/>
                    <a:p>
                      <a:r>
                        <a:rPr lang="en-US" dirty="0"/>
                        <a:t>Continuous</a:t>
                      </a:r>
                    </a:p>
                  </a:txBody>
                  <a:tcPr/>
                </a:tc>
                <a:tc>
                  <a:txBody>
                    <a:bodyPr/>
                    <a:lstStyle/>
                    <a:p>
                      <a:r>
                        <a:rPr lang="en-US" dirty="0"/>
                        <a:t>Arbitrary</a:t>
                      </a:r>
                    </a:p>
                  </a:txBody>
                  <a:tcPr/>
                </a:tc>
                <a:tc>
                  <a:txBody>
                    <a:bodyPr/>
                    <a:lstStyle/>
                    <a:p>
                      <a:r>
                        <a:rPr lang="en-US" dirty="0"/>
                        <a:t>   - </a:t>
                      </a:r>
                    </a:p>
                  </a:txBody>
                  <a:tcPr/>
                </a:tc>
                <a:tc>
                  <a:txBody>
                    <a:bodyPr/>
                    <a:lstStyle/>
                    <a:p>
                      <a:r>
                        <a:rPr lang="en-US" dirty="0"/>
                        <a:t> GANS</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624936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b="1" dirty="0" smtClean="0"/>
              <a:t>Architecture</a:t>
            </a:r>
          </a:p>
          <a:p>
            <a:pPr indent="-285738">
              <a:spcAft>
                <a:spcPts val="1200"/>
              </a:spcAft>
            </a:pPr>
            <a:r>
              <a:rPr lang="en-US" dirty="0"/>
              <a:t>Learning</a:t>
            </a:r>
            <a:endParaRPr lang="en-US" sz="2800" dirty="0"/>
          </a:p>
          <a:p>
            <a:pPr>
              <a:spcAft>
                <a:spcPts val="1200"/>
              </a:spcAft>
            </a:pPr>
            <a:endParaRPr lang="en-US" sz="2800" dirty="0"/>
          </a:p>
        </p:txBody>
      </p:sp>
    </p:spTree>
    <p:extLst>
      <p:ext uri="{BB962C8B-B14F-4D97-AF65-F5344CB8AC3E}">
        <p14:creationId xmlns:p14="http://schemas.microsoft.com/office/powerpoint/2010/main" val="19248168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Aft>
                <a:spcPts val="1200"/>
              </a:spcAft>
            </a:pPr>
            <a:r>
              <a:rPr lang="en-US" sz="3200" kern="1200" dirty="0">
                <a:solidFill>
                  <a:srgbClr val="464646"/>
                </a:solidFill>
                <a:latin typeface="Karla"/>
                <a:ea typeface="+mj-ea"/>
                <a:cs typeface="Karla"/>
              </a:rPr>
              <a:t>Architecture</a:t>
            </a:r>
            <a:endParaRPr lang="en-US" sz="3200" kern="1200" dirty="0">
              <a:solidFill>
                <a:srgbClr val="464646"/>
              </a:solidFill>
              <a:latin typeface="Karla"/>
              <a:ea typeface="+mj-ea"/>
              <a:cs typeface="Karla"/>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375" y="402887"/>
            <a:ext cx="6675249" cy="3026113"/>
          </a:xfrm>
          <a:prstGeom prst="rect">
            <a:avLst/>
          </a:prstGeom>
        </p:spPr>
      </p:pic>
    </p:spTree>
    <p:extLst>
      <p:ext uri="{BB962C8B-B14F-4D97-AF65-F5344CB8AC3E}">
        <p14:creationId xmlns:p14="http://schemas.microsoft.com/office/powerpoint/2010/main" val="298546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882" y="216530"/>
            <a:ext cx="6651621" cy="3760383"/>
          </a:xfrm>
          <a:prstGeom prst="rect">
            <a:avLst/>
          </a:prstGeom>
        </p:spPr>
      </p:pic>
    </p:spTree>
    <p:extLst>
      <p:ext uri="{BB962C8B-B14F-4D97-AF65-F5344CB8AC3E}">
        <p14:creationId xmlns:p14="http://schemas.microsoft.com/office/powerpoint/2010/main" val="18166328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410" y="0"/>
            <a:ext cx="6309179" cy="4273417"/>
          </a:xfrm>
          <a:prstGeom prst="rect">
            <a:avLst/>
          </a:prstGeom>
        </p:spPr>
      </p:pic>
    </p:spTree>
    <p:extLst>
      <p:ext uri="{BB962C8B-B14F-4D97-AF65-F5344CB8AC3E}">
        <p14:creationId xmlns:p14="http://schemas.microsoft.com/office/powerpoint/2010/main" val="10876291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410" y="0"/>
            <a:ext cx="6309179" cy="4273417"/>
          </a:xfrm>
          <a:prstGeom prst="rect">
            <a:avLst/>
          </a:prstGeom>
        </p:spPr>
      </p:pic>
      <p:sp>
        <p:nvSpPr>
          <p:cNvPr id="6" name="Rectangle 5"/>
          <p:cNvSpPr/>
          <p:nvPr/>
        </p:nvSpPr>
        <p:spPr>
          <a:xfrm>
            <a:off x="5588001" y="2002973"/>
            <a:ext cx="893364" cy="711198"/>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rot="16200000">
            <a:off x="5735151" y="2034009"/>
            <a:ext cx="547523" cy="369332"/>
          </a:xfrm>
          <a:prstGeom prst="rect">
            <a:avLst/>
          </a:prstGeom>
          <a:noFill/>
        </p:spPr>
        <p:txBody>
          <a:bodyPr wrap="square" rtlCol="0">
            <a:spAutoFit/>
          </a:bodyPr>
          <a:lstStyle/>
          <a:p>
            <a:r>
              <a:rPr lang="mr-IN"/>
              <a:t>…</a:t>
            </a:r>
            <a:endParaRPr lang="en-US" dirty="0"/>
          </a:p>
        </p:txBody>
      </p:sp>
    </p:spTree>
    <p:extLst>
      <p:ext uri="{BB962C8B-B14F-4D97-AF65-F5344CB8AC3E}">
        <p14:creationId xmlns:p14="http://schemas.microsoft.com/office/powerpoint/2010/main" val="1600058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113" y="502724"/>
            <a:ext cx="8451774" cy="292627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533825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en-US" dirty="0" err="1" smtClean="0"/>
              <a:t>cont</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370" y="216531"/>
            <a:ext cx="8661059" cy="37396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552066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Feed Forward Artificial Neural Networks</a:t>
            </a:r>
            <a:r>
              <a:rPr lang="en-US" dirty="0"/>
              <a:t>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smtClean="0"/>
              <a:t>Anatomy </a:t>
            </a:r>
            <a:r>
              <a:rPr lang="en-US" sz="2800" dirty="0"/>
              <a:t>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indent="-285738">
              <a:spcAft>
                <a:spcPts val="1200"/>
              </a:spcAft>
            </a:pPr>
            <a:r>
              <a:rPr lang="en-US" dirty="0"/>
              <a:t>Learning</a:t>
            </a:r>
            <a:endParaRPr lang="en-US" sz="2800" dirty="0"/>
          </a:p>
          <a:p>
            <a:pPr>
              <a:spcAft>
                <a:spcPts val="1200"/>
              </a:spcAft>
            </a:pPr>
            <a:endParaRPr lang="en-US" sz="2800" dirty="0"/>
          </a:p>
        </p:txBody>
      </p:sp>
    </p:spTree>
    <p:extLst>
      <p:ext uri="{BB962C8B-B14F-4D97-AF65-F5344CB8AC3E}">
        <p14:creationId xmlns:p14="http://schemas.microsoft.com/office/powerpoint/2010/main" val="169503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a:t>
            </a:r>
            <a:r>
              <a:rPr lang="en-US" dirty="0" err="1"/>
              <a:t>cont</a:t>
            </a:r>
            <a:r>
              <a:rPr lang="en-US" dirty="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31" y="216531"/>
            <a:ext cx="9248938" cy="38702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773635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130145" y="2854035"/>
            <a:ext cx="3006174" cy="3020157"/>
          </a:xfrm>
          <a:prstGeom prst="rect">
            <a:avLst/>
          </a:prstGeom>
        </p:spPr>
      </p:pic>
      <p:sp>
        <p:nvSpPr>
          <p:cNvPr id="2" name="Title 1"/>
          <p:cNvSpPr>
            <a:spLocks noGrp="1"/>
          </p:cNvSpPr>
          <p:nvPr>
            <p:ph type="title"/>
          </p:nvPr>
        </p:nvSpPr>
        <p:spPr/>
        <p:txBody>
          <a:bodyPr/>
          <a:lstStyle/>
          <a:p>
            <a:r>
              <a:rPr lang="en-US" dirty="0"/>
              <a:t>Universal Approximation Theorem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81270" y="1166018"/>
                <a:ext cx="8262730" cy="4525963"/>
              </a:xfrm>
            </p:spPr>
            <p:txBody>
              <a:bodyPr>
                <a:normAutofit fontScale="77500" lnSpcReduction="20000"/>
              </a:bodyPr>
              <a:lstStyle/>
              <a:p>
                <a:pPr>
                  <a:spcAft>
                    <a:spcPts val="1200"/>
                  </a:spcAft>
                </a:pPr>
                <a:r>
                  <a:rPr lang="en-US" dirty="0"/>
                  <a:t>Think of Neural Network as function approximation. </a:t>
                </a:r>
              </a:p>
              <a:p>
                <a:pPr>
                  <a:spcAft>
                    <a:spcPts val="1200"/>
                  </a:spcAft>
                </a:pPr>
                <a14:m>
                  <m:oMathPara xmlns:m="http://schemas.openxmlformats.org/officeDocument/2006/math">
                    <m:oMathParaPr>
                      <m:jc m:val="centerGroup"/>
                    </m:oMathParaPr>
                    <m:oMath xmlns:m="http://schemas.openxmlformats.org/officeDocument/2006/math">
                      <m:r>
                        <a:rPr lang="en-US" sz="2400" b="0" i="1" smtClean="0">
                          <a:solidFill>
                            <a:srgbClr val="0000FF"/>
                          </a:solidFill>
                          <a:latin typeface="Cambria Math" charset="0"/>
                        </a:rPr>
                        <m:t>𝑌</m:t>
                      </m:r>
                      <m:r>
                        <a:rPr lang="en-US" sz="2400" b="0" i="1" smtClean="0">
                          <a:solidFill>
                            <a:srgbClr val="0000FF"/>
                          </a:solidFill>
                          <a:latin typeface="Cambria Math" charset="0"/>
                        </a:rPr>
                        <m:t>=</m:t>
                      </m:r>
                      <m:r>
                        <a:rPr lang="en-US" sz="2400" b="0" i="1" smtClean="0">
                          <a:solidFill>
                            <a:srgbClr val="0000FF"/>
                          </a:solidFill>
                          <a:latin typeface="Cambria Math" charset="0"/>
                        </a:rPr>
                        <m:t>𝑓</m:t>
                      </m:r>
                      <m:d>
                        <m:dPr>
                          <m:ctrlPr>
                            <a:rPr lang="en-US" sz="2400" b="0" i="1" smtClean="0">
                              <a:solidFill>
                                <a:srgbClr val="0000FF"/>
                              </a:solidFill>
                              <a:latin typeface="Cambria Math" charset="0"/>
                            </a:rPr>
                          </m:ctrlPr>
                        </m:dPr>
                        <m:e>
                          <m:r>
                            <a:rPr lang="en-US" sz="2400" b="0" i="1" smtClean="0">
                              <a:solidFill>
                                <a:srgbClr val="0000FF"/>
                              </a:solidFill>
                              <a:latin typeface="Cambria Math" charset="0"/>
                            </a:rPr>
                            <m:t>𝑥</m:t>
                          </m:r>
                        </m:e>
                      </m:d>
                      <m:r>
                        <a:rPr lang="en-US" sz="2400" b="0" i="0" smtClean="0">
                          <a:solidFill>
                            <a:srgbClr val="0000FF"/>
                          </a:solidFill>
                          <a:latin typeface="Cambria Math" charset="0"/>
                        </a:rPr>
                        <m:t>+</m:t>
                      </m:r>
                      <m:r>
                        <a:rPr lang="en-US" sz="2400" b="0" i="1" smtClean="0">
                          <a:solidFill>
                            <a:srgbClr val="0000FF"/>
                          </a:solidFill>
                          <a:latin typeface="Cambria Math" charset="0"/>
                        </a:rPr>
                        <m:t>𝜖</m:t>
                      </m:r>
                    </m:oMath>
                  </m:oMathPara>
                </a14:m>
                <a:endParaRPr lang="en-US" sz="2400" b="0" dirty="0">
                  <a:solidFill>
                    <a:srgbClr val="0000FF"/>
                  </a:solidFill>
                </a:endParaRPr>
              </a:p>
              <a:p>
                <a:pPr>
                  <a:spcAft>
                    <a:spcPts val="1200"/>
                  </a:spcAft>
                </a:pPr>
                <a14:m>
                  <m:oMathPara xmlns:m="http://schemas.openxmlformats.org/officeDocument/2006/math">
                    <m:oMathParaPr>
                      <m:jc m:val="centerGroup"/>
                    </m:oMathParaPr>
                    <m:oMath xmlns:m="http://schemas.openxmlformats.org/officeDocument/2006/math">
                      <m:r>
                        <a:rPr lang="en-US" i="1">
                          <a:solidFill>
                            <a:srgbClr val="0000FF"/>
                          </a:solidFill>
                          <a:latin typeface="Cambria Math" charset="0"/>
                        </a:rPr>
                        <m:t>𝑌</m:t>
                      </m:r>
                      <m:r>
                        <a:rPr lang="en-US" i="1">
                          <a:solidFill>
                            <a:srgbClr val="0000FF"/>
                          </a:solidFill>
                          <a:latin typeface="Cambria Math" charset="0"/>
                        </a:rPr>
                        <m:t>=</m:t>
                      </m:r>
                      <m:acc>
                        <m:accPr>
                          <m:chr m:val="̂"/>
                          <m:ctrlPr>
                            <a:rPr lang="en-US" b="0" i="1" smtClean="0">
                              <a:solidFill>
                                <a:srgbClr val="0000FF"/>
                              </a:solidFill>
                              <a:latin typeface="Cambria Math" charset="0"/>
                            </a:rPr>
                          </m:ctrlPr>
                        </m:accPr>
                        <m:e>
                          <m:r>
                            <a:rPr lang="en-US" b="0" i="1" smtClean="0">
                              <a:solidFill>
                                <a:srgbClr val="0000FF"/>
                              </a:solidFill>
                              <a:latin typeface="Cambria Math" charset="0"/>
                            </a:rPr>
                            <m:t>𝑓</m:t>
                          </m:r>
                        </m:e>
                      </m:acc>
                      <m:r>
                        <a:rPr lang="en-US" b="0" i="1" smtClean="0">
                          <a:solidFill>
                            <a:srgbClr val="0000FF"/>
                          </a:solidFill>
                          <a:latin typeface="Cambria Math" charset="0"/>
                        </a:rPr>
                        <m:t>(</m:t>
                      </m:r>
                      <m:r>
                        <a:rPr lang="en-US" b="0" i="1" smtClean="0">
                          <a:solidFill>
                            <a:srgbClr val="0000FF"/>
                          </a:solidFill>
                          <a:latin typeface="Cambria Math" charset="0"/>
                        </a:rPr>
                        <m:t>𝑥</m:t>
                      </m:r>
                      <m:r>
                        <a:rPr lang="en-US" b="0" i="1" smtClean="0">
                          <a:solidFill>
                            <a:srgbClr val="0000FF"/>
                          </a:solidFill>
                          <a:latin typeface="Cambria Math" charset="0"/>
                        </a:rPr>
                        <m:t>)</m:t>
                      </m:r>
                      <m:r>
                        <a:rPr lang="en-US">
                          <a:solidFill>
                            <a:srgbClr val="0000FF"/>
                          </a:solidFill>
                          <a:latin typeface="Cambria Math" charset="0"/>
                        </a:rPr>
                        <m:t>+</m:t>
                      </m:r>
                      <m:r>
                        <a:rPr lang="en-US" i="1">
                          <a:solidFill>
                            <a:srgbClr val="0000FF"/>
                          </a:solidFill>
                          <a:latin typeface="Cambria Math" charset="0"/>
                        </a:rPr>
                        <m:t>𝜖</m:t>
                      </m:r>
                    </m:oMath>
                  </m:oMathPara>
                </a14:m>
                <a:endParaRPr lang="en-US" dirty="0">
                  <a:solidFill>
                    <a:srgbClr val="0000FF"/>
                  </a:solidFill>
                </a:endParaRPr>
              </a:p>
              <a:p>
                <a:pPr>
                  <a:spcAft>
                    <a:spcPts val="1200"/>
                  </a:spcAft>
                </a:pPr>
                <a:r>
                  <a:rPr lang="en-US" dirty="0">
                    <a:solidFill>
                      <a:srgbClr val="0000FF"/>
                    </a:solidFill>
                  </a:rPr>
                  <a:t>NN: </a:t>
                </a:r>
                <a14:m>
                  <m:oMath xmlns:m="http://schemas.openxmlformats.org/officeDocument/2006/math">
                    <m:r>
                      <a:rPr lang="en-US" i="1" smtClean="0">
                        <a:solidFill>
                          <a:srgbClr val="0000FF"/>
                        </a:solidFill>
                        <a:latin typeface="Cambria Math" charset="0"/>
                        <a:ea typeface="Cambria Math" charset="0"/>
                        <a:cs typeface="Cambria Math" charset="0"/>
                      </a:rPr>
                      <m:t>⟹</m:t>
                    </m:r>
                    <m:acc>
                      <m:accPr>
                        <m:chr m:val="̂"/>
                        <m:ctrlPr>
                          <a:rPr lang="en-US" i="1">
                            <a:solidFill>
                              <a:srgbClr val="0000FF"/>
                            </a:solidFill>
                            <a:latin typeface="Cambria Math" charset="0"/>
                          </a:rPr>
                        </m:ctrlPr>
                      </m:accPr>
                      <m:e>
                        <m:r>
                          <a:rPr lang="en-US" i="1">
                            <a:solidFill>
                              <a:srgbClr val="0000FF"/>
                            </a:solidFill>
                            <a:latin typeface="Cambria Math" charset="0"/>
                          </a:rPr>
                          <m:t>𝑓</m:t>
                        </m:r>
                      </m:e>
                    </m:acc>
                    <m:r>
                      <a:rPr lang="en-US" b="0" i="1" smtClean="0">
                        <a:solidFill>
                          <a:srgbClr val="0000FF"/>
                        </a:solidFill>
                        <a:latin typeface="Cambria Math" charset="0"/>
                      </a:rPr>
                      <m:t>(</m:t>
                    </m:r>
                    <m:r>
                      <a:rPr lang="en-US" b="0" i="1" smtClean="0">
                        <a:solidFill>
                          <a:srgbClr val="0000FF"/>
                        </a:solidFill>
                        <a:latin typeface="Cambria Math" charset="0"/>
                      </a:rPr>
                      <m:t>𝑥</m:t>
                    </m:r>
                    <m:r>
                      <a:rPr lang="en-US" b="0" i="1" smtClean="0">
                        <a:solidFill>
                          <a:srgbClr val="0000FF"/>
                        </a:solidFill>
                        <a:latin typeface="Cambria Math" charset="0"/>
                      </a:rPr>
                      <m:t>)</m:t>
                    </m:r>
                  </m:oMath>
                </a14:m>
                <a:endParaRPr lang="en-US" dirty="0">
                  <a:solidFill>
                    <a:srgbClr val="0000FF"/>
                  </a:solidFill>
                </a:endParaRPr>
              </a:p>
              <a:p>
                <a:pPr>
                  <a:spcAft>
                    <a:spcPts val="1200"/>
                  </a:spcAft>
                </a:pPr>
                <a:endParaRPr lang="en-US" sz="2400" dirty="0">
                  <a:solidFill>
                    <a:srgbClr val="0000FF"/>
                  </a:solidFill>
                </a:endParaRPr>
              </a:p>
              <a:p>
                <a:pPr>
                  <a:spcAft>
                    <a:spcPts val="1200"/>
                  </a:spcAft>
                </a:pPr>
                <a:r>
                  <a:rPr lang="en-US" sz="2800" b="1" dirty="0">
                    <a:solidFill>
                      <a:srgbClr val="0000FF"/>
                    </a:solidFill>
                  </a:rPr>
                  <a:t>One hidden layer is enough </a:t>
                </a:r>
                <a:r>
                  <a:rPr lang="en-US" sz="2800" b="1" dirty="0"/>
                  <a:t>to </a:t>
                </a:r>
                <a:r>
                  <a:rPr lang="en-US" sz="2800" b="1" i="1" dirty="0"/>
                  <a:t>represent </a:t>
                </a:r>
                <a:r>
                  <a:rPr lang="en-US" sz="2800" b="1" dirty="0"/>
                  <a:t>an approximation of any function to an arbitrary degree of accuracy </a:t>
                </a:r>
              </a:p>
              <a:p>
                <a:pPr>
                  <a:spcAft>
                    <a:spcPts val="1200"/>
                  </a:spcAft>
                </a:pPr>
                <a:r>
                  <a:rPr lang="en-US" sz="2400" dirty="0"/>
                  <a:t>So why deeper?</a:t>
                </a:r>
              </a:p>
              <a:p>
                <a:pPr lvl="1">
                  <a:spcAft>
                    <a:spcPts val="1200"/>
                  </a:spcAft>
                  <a:buFont typeface="Arial" charset="0"/>
                  <a:buChar char="•"/>
                </a:pPr>
                <a:r>
                  <a:rPr lang="en-US" sz="2000" dirty="0"/>
                  <a:t>Shallow net may need </a:t>
                </a:r>
                <a:r>
                  <a:rPr lang="en-US" sz="2000" dirty="0">
                    <a:solidFill>
                      <a:srgbClr val="0000FF"/>
                    </a:solidFill>
                  </a:rPr>
                  <a:t>(exponentially) more width</a:t>
                </a:r>
              </a:p>
              <a:p>
                <a:pPr lvl="1">
                  <a:spcAft>
                    <a:spcPts val="1200"/>
                  </a:spcAft>
                  <a:buFont typeface="Arial" charset="0"/>
                  <a:buChar char="•"/>
                </a:pPr>
                <a:r>
                  <a:rPr lang="en-US" sz="2000" dirty="0"/>
                  <a:t>Shallow net may </a:t>
                </a:r>
                <a:r>
                  <a:rPr lang="en-US" sz="2000" dirty="0" err="1"/>
                  <a:t>overfit</a:t>
                </a:r>
                <a:r>
                  <a:rPr lang="en-US" sz="2000" dirty="0"/>
                  <a:t> more </a:t>
                </a:r>
              </a:p>
              <a:p>
                <a:pPr>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81270" y="1166018"/>
                <a:ext cx="8262730" cy="4525963"/>
              </a:xfrm>
              <a:blipFill rotWithShape="0">
                <a:blip r:embed="rId4"/>
                <a:stretch>
                  <a:fillRect l="-959" t="-2153" r="-590"/>
                </a:stretch>
              </a:blipFill>
            </p:spPr>
            <p:txBody>
              <a:bodyPr/>
              <a:lstStyle/>
              <a:p>
                <a:r>
                  <a:rPr lang="en-US">
                    <a:noFill/>
                  </a:rPr>
                  <a:t> </a:t>
                </a:r>
              </a:p>
            </p:txBody>
          </p:sp>
        </mc:Fallback>
      </mc:AlternateContent>
    </p:spTree>
    <p:extLst>
      <p:ext uri="{BB962C8B-B14F-4D97-AF65-F5344CB8AC3E}">
        <p14:creationId xmlns:p14="http://schemas.microsoft.com/office/powerpoint/2010/main" val="1740555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42</a:t>
            </a:fld>
            <a:endParaRPr lang="en-US"/>
          </a:p>
        </p:txBody>
      </p:sp>
      <p:sp>
        <p:nvSpPr>
          <p:cNvPr id="3" name="Rectangle 2"/>
          <p:cNvSpPr/>
          <p:nvPr/>
        </p:nvSpPr>
        <p:spPr>
          <a:xfrm>
            <a:off x="2731821" y="2025135"/>
            <a:ext cx="7109639" cy="523220"/>
          </a:xfrm>
          <a:prstGeom prst="rect">
            <a:avLst/>
          </a:prstGeom>
        </p:spPr>
        <p:txBody>
          <a:bodyPr wrap="none">
            <a:spAutoFit/>
          </a:bodyPr>
          <a:lstStyle/>
          <a:p>
            <a:r>
              <a:rPr lang="en-US" sz="2800" dirty="0">
                <a:solidFill>
                  <a:srgbClr val="3D3D3D"/>
                </a:solidFill>
                <a:latin typeface="Karla" charset="0"/>
                <a:ea typeface="Karla" charset="0"/>
                <a:cs typeface="Karla" charset="0"/>
              </a:rPr>
              <a:t>What does an astronomer blow with gum?</a:t>
            </a:r>
            <a:endParaRPr lang="en-US" sz="2800" dirty="0">
              <a:latin typeface="Karla" charset="0"/>
              <a:ea typeface="Karla" charset="0"/>
              <a:cs typeface="Karla" charset="0"/>
            </a:endParaRPr>
          </a:p>
        </p:txBody>
      </p:sp>
      <p:sp>
        <p:nvSpPr>
          <p:cNvPr id="4" name="Rectangle 3"/>
          <p:cNvSpPr/>
          <p:nvPr/>
        </p:nvSpPr>
        <p:spPr>
          <a:xfrm>
            <a:off x="5597990" y="2800990"/>
            <a:ext cx="1377300" cy="523220"/>
          </a:xfrm>
          <a:prstGeom prst="rect">
            <a:avLst/>
          </a:prstGeom>
        </p:spPr>
        <p:txBody>
          <a:bodyPr wrap="none">
            <a:spAutoFit/>
          </a:bodyPr>
          <a:lstStyle/>
          <a:p>
            <a:r>
              <a:rPr lang="en-US" sz="2800" dirty="0" err="1"/>
              <a:t>Hubbles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2703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43</a:t>
            </a:fld>
            <a:endParaRPr lang="en-US"/>
          </a:p>
        </p:txBody>
      </p:sp>
      <p:sp>
        <p:nvSpPr>
          <p:cNvPr id="3" name="TextBox 2"/>
          <p:cNvSpPr txBox="1"/>
          <p:nvPr/>
        </p:nvSpPr>
        <p:spPr>
          <a:xfrm>
            <a:off x="2008909" y="1676400"/>
            <a:ext cx="3996607"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Auditors: Volunteers</a:t>
            </a:r>
            <a:endParaRPr lang="en-US" sz="32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825081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D29F1E6-0A42-6342-8A19-FA364A33AB30}" type="slidenum">
              <a:rPr lang="en-US" smtClean="0"/>
              <a:t>44</a:t>
            </a:fld>
            <a:endParaRPr lang="en-US"/>
          </a:p>
        </p:txBody>
      </p:sp>
      <p:pic>
        <p:nvPicPr>
          <p:cNvPr id="5" name="slide.url=https://harvard-iacs.github.io/2019-CS109B/"/>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1905926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Generalization with Depth</a:t>
            </a:r>
          </a:p>
        </p:txBody>
      </p:sp>
      <p:pic>
        <p:nvPicPr>
          <p:cNvPr id="6" name="Picture 5"/>
          <p:cNvPicPr>
            <a:picLocks noChangeAspect="1"/>
          </p:cNvPicPr>
          <p:nvPr/>
        </p:nvPicPr>
        <p:blipFill>
          <a:blip r:embed="rId3"/>
          <a:stretch>
            <a:fillRect/>
          </a:stretch>
        </p:blipFill>
        <p:spPr>
          <a:xfrm>
            <a:off x="1391479" y="983807"/>
            <a:ext cx="9144000" cy="4976155"/>
          </a:xfrm>
          <a:prstGeom prst="rect">
            <a:avLst/>
          </a:prstGeom>
        </p:spPr>
      </p:pic>
      <p:sp>
        <p:nvSpPr>
          <p:cNvPr id="3" name="Rectangle 2"/>
          <p:cNvSpPr/>
          <p:nvPr/>
        </p:nvSpPr>
        <p:spPr>
          <a:xfrm>
            <a:off x="1666522" y="5495365"/>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spTree>
    <p:extLst>
      <p:ext uri="{BB962C8B-B14F-4D97-AF65-F5344CB8AC3E}">
        <p14:creationId xmlns:p14="http://schemas.microsoft.com/office/powerpoint/2010/main" val="13544488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Shallow Nets </a:t>
            </a:r>
            <a:r>
              <a:rPr lang="en-US" dirty="0" err="1"/>
              <a:t>Overfit</a:t>
            </a:r>
            <a:r>
              <a:rPr lang="en-US" dirty="0"/>
              <a:t> More</a:t>
            </a:r>
          </a:p>
        </p:txBody>
      </p:sp>
      <p:pic>
        <p:nvPicPr>
          <p:cNvPr id="4" name="Picture 3"/>
          <p:cNvPicPr>
            <a:picLocks noChangeAspect="1"/>
          </p:cNvPicPr>
          <p:nvPr/>
        </p:nvPicPr>
        <p:blipFill>
          <a:blip r:embed="rId3"/>
          <a:stretch>
            <a:fillRect/>
          </a:stretch>
        </p:blipFill>
        <p:spPr>
          <a:xfrm>
            <a:off x="1524000" y="1269221"/>
            <a:ext cx="9144000" cy="4319558"/>
          </a:xfrm>
          <a:prstGeom prst="rect">
            <a:avLst/>
          </a:prstGeom>
        </p:spPr>
      </p:pic>
      <p:sp>
        <p:nvSpPr>
          <p:cNvPr id="5" name="Rectangle 4"/>
          <p:cNvSpPr/>
          <p:nvPr/>
        </p:nvSpPr>
        <p:spPr>
          <a:xfrm>
            <a:off x="1785791" y="5219447"/>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spTree>
    <p:extLst>
      <p:ext uri="{BB962C8B-B14F-4D97-AF65-F5344CB8AC3E}">
        <p14:creationId xmlns:p14="http://schemas.microsoft.com/office/powerpoint/2010/main" val="8943234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layers? Representation</a:t>
            </a:r>
          </a:p>
        </p:txBody>
      </p:sp>
      <p:sp>
        <p:nvSpPr>
          <p:cNvPr id="3" name="Content Placeholder 2"/>
          <p:cNvSpPr>
            <a:spLocks noGrp="1"/>
          </p:cNvSpPr>
          <p:nvPr>
            <p:ph idx="1"/>
          </p:nvPr>
        </p:nvSpPr>
        <p:spPr/>
        <p:txBody>
          <a:bodyPr/>
          <a:lstStyle/>
          <a:p>
            <a:r>
              <a:rPr lang="en-US" sz="2400" dirty="0"/>
              <a:t>Representation Matters</a:t>
            </a:r>
          </a:p>
        </p:txBody>
      </p:sp>
      <p:pic>
        <p:nvPicPr>
          <p:cNvPr id="4" name="Picture 3"/>
          <p:cNvPicPr>
            <a:picLocks noChangeAspect="1"/>
          </p:cNvPicPr>
          <p:nvPr/>
        </p:nvPicPr>
        <p:blipFill>
          <a:blip r:embed="rId3"/>
          <a:stretch>
            <a:fillRect/>
          </a:stretch>
        </p:blipFill>
        <p:spPr>
          <a:xfrm>
            <a:off x="2667000" y="1893298"/>
            <a:ext cx="6858000" cy="3874770"/>
          </a:xfrm>
          <a:prstGeom prst="rect">
            <a:avLst/>
          </a:prstGeom>
        </p:spPr>
      </p:pic>
    </p:spTree>
    <p:extLst>
      <p:ext uri="{BB962C8B-B14F-4D97-AF65-F5344CB8AC3E}">
        <p14:creationId xmlns:p14="http://schemas.microsoft.com/office/powerpoint/2010/main" val="11984831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Multiple Components</a:t>
            </a:r>
          </a:p>
        </p:txBody>
      </p:sp>
      <p:pic>
        <p:nvPicPr>
          <p:cNvPr id="6" name="Immagine 5">
            <a:extLst>
              <a:ext uri="{FF2B5EF4-FFF2-40B4-BE49-F238E27FC236}">
                <a16:creationId xmlns="" xmlns:a16="http://schemas.microsoft.com/office/drawing/2014/main" id="{2B00386C-07CD-46D8-B7BE-543B8BAA0130}"/>
              </a:ext>
            </a:extLst>
          </p:cNvPr>
          <p:cNvPicPr>
            <a:picLocks noChangeAspect="1"/>
          </p:cNvPicPr>
          <p:nvPr/>
        </p:nvPicPr>
        <p:blipFill>
          <a:blip r:embed="rId3"/>
          <a:stretch>
            <a:fillRect/>
          </a:stretch>
        </p:blipFill>
        <p:spPr>
          <a:xfrm>
            <a:off x="1869975" y="1159017"/>
            <a:ext cx="8452049" cy="4988770"/>
          </a:xfrm>
          <a:prstGeom prst="rect">
            <a:avLst/>
          </a:prstGeom>
        </p:spPr>
      </p:pic>
    </p:spTree>
    <p:extLst>
      <p:ext uri="{BB962C8B-B14F-4D97-AF65-F5344CB8AC3E}">
        <p14:creationId xmlns:p14="http://schemas.microsoft.com/office/powerpoint/2010/main" val="16574961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 Repeated Compositions</a:t>
            </a:r>
          </a:p>
        </p:txBody>
      </p:sp>
      <p:pic>
        <p:nvPicPr>
          <p:cNvPr id="9" name="Picture 8"/>
          <p:cNvPicPr>
            <a:picLocks noChangeAspect="1"/>
          </p:cNvPicPr>
          <p:nvPr/>
        </p:nvPicPr>
        <p:blipFill>
          <a:blip r:embed="rId3"/>
          <a:stretch>
            <a:fillRect/>
          </a:stretch>
        </p:blipFill>
        <p:spPr>
          <a:xfrm>
            <a:off x="445844" y="983807"/>
            <a:ext cx="11300311" cy="4697155"/>
          </a:xfrm>
          <a:prstGeom prst="rect">
            <a:avLst/>
          </a:prstGeom>
        </p:spPr>
      </p:pic>
    </p:spTree>
    <p:extLst>
      <p:ext uri="{BB962C8B-B14F-4D97-AF65-F5344CB8AC3E}">
        <p14:creationId xmlns:p14="http://schemas.microsoft.com/office/powerpoint/2010/main" val="3802603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b="1" dirty="0"/>
              <a:t>Anatomy 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r>
              <a:rPr lang="en-US" dirty="0"/>
              <a:t>Learning</a:t>
            </a:r>
            <a:endParaRPr lang="en-US" sz="2800" dirty="0"/>
          </a:p>
        </p:txBody>
      </p:sp>
    </p:spTree>
    <p:extLst>
      <p:ext uri="{BB962C8B-B14F-4D97-AF65-F5344CB8AC3E}">
        <p14:creationId xmlns:p14="http://schemas.microsoft.com/office/powerpoint/2010/main" val="8511763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r>
              <a:rPr lang="en-US" dirty="0"/>
              <a:t>Learning</a:t>
            </a:r>
            <a:endParaRPr lang="en-US" sz="2800" b="1" dirty="0"/>
          </a:p>
          <a:p>
            <a:pPr>
              <a:spcAft>
                <a:spcPts val="1200"/>
              </a:spcAft>
            </a:pPr>
            <a:endParaRPr lang="en-US" sz="2800" dirty="0"/>
          </a:p>
        </p:txBody>
      </p:sp>
    </p:spTree>
    <p:extLst>
      <p:ext uri="{BB962C8B-B14F-4D97-AF65-F5344CB8AC3E}">
        <p14:creationId xmlns:p14="http://schemas.microsoft.com/office/powerpoint/2010/main" val="10032615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smtClean="0"/>
              <a:t>Architecture</a:t>
            </a:r>
          </a:p>
          <a:p>
            <a:pPr indent="-285738">
              <a:spcAft>
                <a:spcPts val="1200"/>
              </a:spcAft>
            </a:pPr>
            <a:r>
              <a:rPr lang="en-US" sz="2800" b="1" dirty="0" smtClean="0"/>
              <a:t>Learning(more next lecture) </a:t>
            </a:r>
          </a:p>
          <a:p>
            <a:pPr indent="-285738">
              <a:spcAft>
                <a:spcPts val="1200"/>
              </a:spcAft>
            </a:pPr>
            <a:r>
              <a:rPr lang="en-US" b="1" dirty="0"/>
              <a:t>	</a:t>
            </a:r>
            <a:r>
              <a:rPr lang="en-US" b="1" dirty="0" smtClean="0"/>
              <a:t>Basics ideas of optimizer</a:t>
            </a:r>
            <a:endParaRPr lang="en-US" sz="2800" b="1" dirty="0" smtClean="0"/>
          </a:p>
          <a:p>
            <a:pPr>
              <a:spcAft>
                <a:spcPts val="1200"/>
              </a:spcAft>
            </a:pPr>
            <a:r>
              <a:rPr lang="en-US" dirty="0" smtClean="0"/>
              <a:t>	</a:t>
            </a:r>
            <a:r>
              <a:rPr lang="en-US" dirty="0" err="1" smtClean="0"/>
              <a:t>Backprop</a:t>
            </a:r>
            <a:endParaRPr lang="en-US" dirty="0"/>
          </a:p>
          <a:p>
            <a:pPr lvl="1">
              <a:spcAft>
                <a:spcPts val="1200"/>
              </a:spcAft>
              <a:buFont typeface="Arial" charset="0"/>
              <a:buChar char=""/>
            </a:pPr>
            <a:endParaRPr lang="en-US" sz="2400" b="1" dirty="0"/>
          </a:p>
          <a:p>
            <a:pPr>
              <a:spcAft>
                <a:spcPts val="1200"/>
              </a:spcAft>
            </a:pPr>
            <a:endParaRPr lang="en-US" sz="2800" dirty="0"/>
          </a:p>
        </p:txBody>
      </p:sp>
    </p:spTree>
    <p:extLst>
      <p:ext uri="{BB962C8B-B14F-4D97-AF65-F5344CB8AC3E}">
        <p14:creationId xmlns:p14="http://schemas.microsoft.com/office/powerpoint/2010/main" val="4231543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
        <p:nvSpPr>
          <p:cNvPr id="3" name="Slide Number Placeholder 2"/>
          <p:cNvSpPr>
            <a:spLocks noGrp="1"/>
          </p:cNvSpPr>
          <p:nvPr>
            <p:ph type="sldNum" sz="quarter" idx="12"/>
          </p:nvPr>
        </p:nvSpPr>
        <p:spPr/>
        <p:txBody>
          <a:bodyPr/>
          <a:lstStyle/>
          <a:p>
            <a:fld id="{74FD6AAA-7C75-FB4B-8EA1-06B22787237D}" type="slidenum">
              <a:rPr lang="en-US" smtClean="0"/>
              <a:t>52</a:t>
            </a:fld>
            <a:endParaRPr lang="en-US"/>
          </a:p>
        </p:txBody>
      </p:sp>
    </p:spTree>
    <p:extLst>
      <p:ext uri="{BB962C8B-B14F-4D97-AF65-F5344CB8AC3E}">
        <p14:creationId xmlns:p14="http://schemas.microsoft.com/office/powerpoint/2010/main" val="685247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idea of learning</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3"/>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4"/>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5"/>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6"/>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7"/>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8"/>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9"/>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10"/>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87145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3"/>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4"/>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5"/>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6"/>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7"/>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6571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3"/>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4"/>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5"/>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6"/>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7"/>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6299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3"/>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1007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a:spcAft>
                <a:spcPts val="1800"/>
              </a:spcAft>
            </a:pPr>
            <a:r>
              <a:rPr lang="en-US" sz="2400" dirty="0" smtClean="0">
                <a:solidFill>
                  <a:schemeClr val="tx1">
                    <a:lumMod val="75000"/>
                    <a:lumOff val="25000"/>
                  </a:schemeClr>
                </a:solidFill>
                <a:latin typeface="Karla" charset="0"/>
                <a:ea typeface="Karla" charset="0"/>
                <a:cs typeface="Karla" charset="0"/>
              </a:rPr>
              <a:t>Trial and error:</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Change the weights and see the effect.</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This can take long long time especially in NN where we have millions of weights to adjust.</a:t>
            </a:r>
            <a:r>
              <a:rPr lang="en-US" sz="2400" dirty="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08504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4955" y="1376243"/>
            <a:ext cx="4094645" cy="2729764"/>
          </a:xfrm>
        </p:spPr>
      </p:pic>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4"/>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5"/>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245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7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sp>
        <p:nvSpPr>
          <p:cNvPr id="4" name="Oval 3"/>
          <p:cNvSpPr>
            <a:spLocks noChangeAspect="1"/>
          </p:cNvSpPr>
          <p:nvPr/>
        </p:nvSpPr>
        <p:spPr>
          <a:xfrm>
            <a:off x="5009320" y="2514600"/>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326295"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977269"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10831" y="1269181"/>
            <a:ext cx="1074333" cy="523220"/>
          </a:xfrm>
          <a:prstGeom prst="rect">
            <a:avLst/>
          </a:prstGeom>
          <a:noFill/>
        </p:spPr>
        <p:txBody>
          <a:bodyPr wrap="none" rtlCol="0">
            <a:spAutoFit/>
          </a:bodyPr>
          <a:lstStyle/>
          <a:p>
            <a:r>
              <a:rPr lang="en-US" sz="2800" dirty="0">
                <a:latin typeface="Karla" charset="0"/>
                <a:ea typeface="Karla" charset="0"/>
                <a:cs typeface="Karla" charset="0"/>
              </a:rPr>
              <a:t>input</a:t>
            </a:r>
          </a:p>
        </p:txBody>
      </p:sp>
      <p:sp>
        <p:nvSpPr>
          <p:cNvPr id="13" name="TextBox 12"/>
          <p:cNvSpPr txBox="1"/>
          <p:nvPr/>
        </p:nvSpPr>
        <p:spPr>
          <a:xfrm>
            <a:off x="5247894" y="1053737"/>
            <a:ext cx="1351652" cy="954107"/>
          </a:xfrm>
          <a:prstGeom prst="rect">
            <a:avLst/>
          </a:prstGeom>
          <a:noFill/>
        </p:spPr>
        <p:txBody>
          <a:bodyPr wrap="none" rtlCol="0">
            <a:spAutoFit/>
          </a:bodyPr>
          <a:lstStyle/>
          <a:p>
            <a:pPr algn="ctr"/>
            <a:r>
              <a:rPr lang="en-US" sz="2800" dirty="0">
                <a:latin typeface="Karla" charset="0"/>
                <a:ea typeface="Karla" charset="0"/>
                <a:cs typeface="Karla" charset="0"/>
              </a:rPr>
              <a:t>neuron</a:t>
            </a:r>
          </a:p>
          <a:p>
            <a:pPr algn="ctr"/>
            <a:r>
              <a:rPr lang="en-US" sz="2800" dirty="0">
                <a:latin typeface="Karla" charset="0"/>
                <a:ea typeface="Karla" charset="0"/>
                <a:cs typeface="Karla" charset="0"/>
              </a:rPr>
              <a:t>node</a:t>
            </a:r>
          </a:p>
        </p:txBody>
      </p:sp>
      <p:sp>
        <p:nvSpPr>
          <p:cNvPr id="14" name="TextBox 13"/>
          <p:cNvSpPr txBox="1"/>
          <p:nvPr/>
        </p:nvSpPr>
        <p:spPr>
          <a:xfrm>
            <a:off x="7891648" y="1269180"/>
            <a:ext cx="1298753" cy="523220"/>
          </a:xfrm>
          <a:prstGeom prst="rect">
            <a:avLst/>
          </a:prstGeom>
          <a:noFill/>
        </p:spPr>
        <p:txBody>
          <a:bodyPr wrap="none" rtlCol="0">
            <a:spAutoFit/>
          </a:bodyPr>
          <a:lstStyle/>
          <a:p>
            <a:r>
              <a:rPr lang="en-US" sz="2800">
                <a:latin typeface="Karla" charset="0"/>
                <a:ea typeface="Karla" charset="0"/>
                <a:cs typeface="Karla" charset="0"/>
              </a:rPr>
              <a:t>output</a:t>
            </a:r>
            <a:endParaRPr lang="en-US" sz="2800" dirty="0">
              <a:latin typeface="Karla" charset="0"/>
              <a:ea typeface="Karla" charset="0"/>
              <a:cs typeface="Karla" charset="0"/>
            </a:endParaRPr>
          </a:p>
        </p:txBody>
      </p:sp>
      <p:sp>
        <p:nvSpPr>
          <p:cNvPr id="16" name="TextBox 15"/>
          <p:cNvSpPr txBox="1"/>
          <p:nvPr/>
        </p:nvSpPr>
        <p:spPr>
          <a:xfrm>
            <a:off x="2908850" y="3174403"/>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X</a:t>
            </a:r>
            <a:endParaRPr lang="en-US" sz="3200" dirty="0">
              <a:latin typeface="Cambria Math" charset="0"/>
              <a:ea typeface="Cambria Math" charset="0"/>
              <a:cs typeface="Cambria Math" charset="0"/>
            </a:endParaRPr>
          </a:p>
        </p:txBody>
      </p:sp>
      <p:sp>
        <p:nvSpPr>
          <p:cNvPr id="17" name="TextBox 16"/>
          <p:cNvSpPr txBox="1"/>
          <p:nvPr/>
        </p:nvSpPr>
        <p:spPr>
          <a:xfrm>
            <a:off x="8541026" y="3158044"/>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Y</a:t>
            </a:r>
            <a:endParaRPr lang="en-US" sz="2800" dirty="0">
              <a:latin typeface="Cambria Math" charset="0"/>
              <a:ea typeface="Cambria Math" charset="0"/>
              <a:cs typeface="Cambria Math" charset="0"/>
            </a:endParaRPr>
          </a:p>
        </p:txBody>
      </p:sp>
    </p:spTree>
    <p:extLst>
      <p:ext uri="{BB962C8B-B14F-4D97-AF65-F5344CB8AC3E}">
        <p14:creationId xmlns:p14="http://schemas.microsoft.com/office/powerpoint/2010/main" val="38382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a:t>
            </a:r>
            <a:r>
              <a:rPr lang="en-US" sz="2400" dirty="0" smtClean="0"/>
              <a:t>we can avoid </a:t>
            </a:r>
            <a:r>
              <a:rPr lang="en-US" sz="2400" dirty="0" smtClean="0"/>
              <a:t>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0556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a:p>
            <a:r>
              <a:rPr lang="en-US" sz="2400" b="1" dirty="0" smtClean="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spTree>
    <p:extLst>
      <p:ext uri="{BB962C8B-B14F-4D97-AF65-F5344CB8AC3E}">
        <p14:creationId xmlns:p14="http://schemas.microsoft.com/office/powerpoint/2010/main" val="10742977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3"/>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4"/>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5"/>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16945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63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9545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spTree>
    <p:extLst>
      <p:ext uri="{BB962C8B-B14F-4D97-AF65-F5344CB8AC3E}">
        <p14:creationId xmlns:p14="http://schemas.microsoft.com/office/powerpoint/2010/main" val="77600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5777741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2679934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spTree>
    <p:extLst>
      <p:ext uri="{BB962C8B-B14F-4D97-AF65-F5344CB8AC3E}">
        <p14:creationId xmlns:p14="http://schemas.microsoft.com/office/powerpoint/2010/main" val="16849454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68</a:t>
            </a:fld>
            <a:endParaRPr lang="en-US"/>
          </a:p>
        </p:txBody>
      </p:sp>
    </p:spTree>
    <p:extLst>
      <p:ext uri="{BB962C8B-B14F-4D97-AF65-F5344CB8AC3E}">
        <p14:creationId xmlns:p14="http://schemas.microsoft.com/office/powerpoint/2010/main" val="5439798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68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cxnSp>
        <p:nvCxnSpPr>
          <p:cNvPr id="6" name="Straight Arrow Connector 5"/>
          <p:cNvCxnSpPr/>
          <p:nvPr/>
        </p:nvCxnSpPr>
        <p:spPr>
          <a:xfrm>
            <a:off x="3326295"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977269"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908850" y="3174403"/>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X</a:t>
            </a:r>
            <a:endParaRPr lang="en-US" sz="3200" dirty="0">
              <a:latin typeface="Cambria Math" charset="0"/>
              <a:ea typeface="Cambria Math" charset="0"/>
              <a:cs typeface="Cambria Math" charset="0"/>
            </a:endParaRPr>
          </a:p>
        </p:txBody>
      </p:sp>
      <p:sp>
        <p:nvSpPr>
          <p:cNvPr id="10" name="TextBox 9"/>
          <p:cNvSpPr txBox="1"/>
          <p:nvPr/>
        </p:nvSpPr>
        <p:spPr>
          <a:xfrm>
            <a:off x="8541026" y="3158044"/>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Y</a:t>
            </a:r>
            <a:endParaRPr lang="en-US" sz="2800"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 name="TextBox 2"/>
              <p:cNvSpPr txBox="1"/>
              <p:nvPr/>
            </p:nvSpPr>
            <p:spPr>
              <a:xfrm rot="19045496">
                <a:off x="5159963" y="3540992"/>
                <a:ext cx="961032" cy="307777"/>
              </a:xfrm>
              <a:prstGeom prst="rect">
                <a:avLst/>
              </a:prstGeom>
              <a:noFill/>
            </p:spPr>
            <p:txBody>
              <a:bodyPr wrap="none" lIns="0" tIns="0" rIns="0" bIns="0" rtlCol="0">
                <a:spAutoFit/>
              </a:bodyPr>
              <a:lstStyle/>
              <a:p>
                <a:r>
                  <a:rPr lang="en-US" sz="2000" b="0" dirty="0">
                    <a:solidFill>
                      <a:schemeClr val="tx1">
                        <a:lumMod val="85000"/>
                        <a:lumOff val="15000"/>
                      </a:schemeClr>
                    </a:solidFill>
                  </a:rPr>
                  <a:t>h</a:t>
                </a:r>
                <a14:m>
                  <m:oMath xmlns:m="http://schemas.openxmlformats.org/officeDocument/2006/math">
                    <m:r>
                      <a:rPr lang="en-US" sz="2000" b="0" i="1" smtClean="0">
                        <a:solidFill>
                          <a:schemeClr val="tx1">
                            <a:lumMod val="85000"/>
                            <a:lumOff val="15000"/>
                          </a:schemeClr>
                        </a:solidFill>
                        <a:latin typeface="Cambria Math" charset="0"/>
                      </a:rPr>
                      <m:t>=</m:t>
                    </m:r>
                    <m:sSup>
                      <m:sSupPr>
                        <m:ctrlPr>
                          <a:rPr lang="en-US" sz="2000" b="0" i="1" smtClean="0">
                            <a:solidFill>
                              <a:schemeClr val="tx1">
                                <a:lumMod val="85000"/>
                                <a:lumOff val="15000"/>
                              </a:schemeClr>
                            </a:solidFill>
                            <a:latin typeface="Cambria Math" charset="0"/>
                          </a:rPr>
                        </m:ctrlPr>
                      </m:sSupPr>
                      <m:e>
                        <m:r>
                          <a:rPr lang="en-US" sz="2000" b="0" i="1" smtClean="0">
                            <a:solidFill>
                              <a:schemeClr val="tx1">
                                <a:lumMod val="85000"/>
                                <a:lumOff val="15000"/>
                              </a:schemeClr>
                            </a:solidFill>
                            <a:latin typeface="Cambria Math" charset="0"/>
                          </a:rPr>
                          <m:t>𝑊</m:t>
                        </m:r>
                      </m:e>
                      <m:sup>
                        <m:r>
                          <a:rPr lang="en-US" sz="2000" b="0" i="1" smtClean="0">
                            <a:solidFill>
                              <a:schemeClr val="tx1">
                                <a:lumMod val="85000"/>
                                <a:lumOff val="15000"/>
                              </a:schemeClr>
                            </a:solidFill>
                            <a:latin typeface="Cambria Math" charset="0"/>
                          </a:rPr>
                          <m:t>𝑇</m:t>
                        </m:r>
                      </m:sup>
                    </m:sSup>
                    <m:r>
                      <a:rPr lang="en-US" sz="2000" b="0" i="1" smtClean="0">
                        <a:solidFill>
                          <a:schemeClr val="tx1">
                            <a:lumMod val="85000"/>
                            <a:lumOff val="15000"/>
                          </a:schemeClr>
                        </a:solidFill>
                        <a:latin typeface="Cambria Math" charset="0"/>
                      </a:rPr>
                      <m:t>𝑋</m:t>
                    </m:r>
                  </m:oMath>
                </a14:m>
                <a:endParaRPr lang="en-US" sz="2000" dirty="0">
                  <a:solidFill>
                    <a:schemeClr val="tx1">
                      <a:lumMod val="85000"/>
                      <a:lumOff val="1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rot="19045496">
                <a:off x="5159963" y="3540992"/>
                <a:ext cx="961032" cy="307777"/>
              </a:xfrm>
              <a:prstGeom prst="rect">
                <a:avLst/>
              </a:prstGeom>
              <a:blipFill rotWithShape="0">
                <a:blip r:embed="rId3"/>
                <a:stretch>
                  <a:fillRect l="-17881" t="-4138" r="-7285" b="-2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55764" y="2677028"/>
                <a:ext cx="10599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lumMod val="85000"/>
                              <a:lumOff val="15000"/>
                            </a:schemeClr>
                          </a:solidFill>
                          <a:latin typeface="Cambria Math" charset="0"/>
                        </a:rPr>
                        <m:t>𝑌</m:t>
                      </m:r>
                      <m:r>
                        <a:rPr lang="en-US" sz="2000" b="0" i="1" smtClean="0">
                          <a:solidFill>
                            <a:schemeClr val="tx1">
                              <a:lumMod val="85000"/>
                              <a:lumOff val="15000"/>
                            </a:schemeClr>
                          </a:solidFill>
                          <a:latin typeface="Cambria Math" charset="0"/>
                        </a:rPr>
                        <m:t>=</m:t>
                      </m:r>
                      <m:r>
                        <a:rPr lang="en-US" sz="2000" b="0" i="1" smtClean="0">
                          <a:solidFill>
                            <a:schemeClr val="tx1">
                              <a:lumMod val="85000"/>
                              <a:lumOff val="15000"/>
                            </a:schemeClr>
                          </a:solidFill>
                          <a:latin typeface="Cambria Math" charset="0"/>
                        </a:rPr>
                        <m:t>𝑓</m:t>
                      </m:r>
                      <m:r>
                        <a:rPr lang="en-US" sz="2000" b="0" i="1" smtClean="0">
                          <a:solidFill>
                            <a:schemeClr val="tx1">
                              <a:lumMod val="85000"/>
                              <a:lumOff val="15000"/>
                            </a:schemeClr>
                          </a:solidFill>
                          <a:latin typeface="Cambria Math" charset="0"/>
                        </a:rPr>
                        <m:t>(</m:t>
                      </m:r>
                      <m:r>
                        <a:rPr lang="en-US" sz="2000" b="0" i="1" smtClean="0">
                          <a:solidFill>
                            <a:schemeClr val="tx1">
                              <a:lumMod val="85000"/>
                              <a:lumOff val="15000"/>
                            </a:schemeClr>
                          </a:solidFill>
                          <a:latin typeface="Cambria Math" charset="0"/>
                        </a:rPr>
                        <m:t>h</m:t>
                      </m:r>
                      <m:r>
                        <a:rPr lang="en-US" sz="2000" b="0" i="1" smtClean="0">
                          <a:solidFill>
                            <a:schemeClr val="tx1">
                              <a:lumMod val="85000"/>
                              <a:lumOff val="15000"/>
                            </a:schemeClr>
                          </a:solidFill>
                          <a:latin typeface="Cambria Math" charset="0"/>
                        </a:rPr>
                        <m:t>)</m:t>
                      </m:r>
                    </m:oMath>
                  </m:oMathPara>
                </a14:m>
                <a:endParaRPr lang="en-US" sz="2400" dirty="0">
                  <a:solidFill>
                    <a:schemeClr val="tx1">
                      <a:lumMod val="85000"/>
                      <a:lumOff val="1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555764" y="2677028"/>
                <a:ext cx="1059906" cy="307777"/>
              </a:xfrm>
              <a:prstGeom prst="rect">
                <a:avLst/>
              </a:prstGeom>
              <a:blipFill rotWithShape="0">
                <a:blip r:embed="rId4"/>
                <a:stretch>
                  <a:fillRect l="-5172" t="-1961" r="-8046" b="-35294"/>
                </a:stretch>
              </a:blipFill>
            </p:spPr>
            <p:txBody>
              <a:bodyPr/>
              <a:lstStyle/>
              <a:p>
                <a:r>
                  <a:rPr lang="en-US">
                    <a:noFill/>
                  </a:rPr>
                  <a:t> </a:t>
                </a:r>
              </a:p>
            </p:txBody>
          </p:sp>
        </mc:Fallback>
      </mc:AlternateContent>
      <p:sp>
        <p:nvSpPr>
          <p:cNvPr id="11" name="Pie 10"/>
          <p:cNvSpPr>
            <a:spLocks noChangeAspect="1"/>
          </p:cNvSpPr>
          <p:nvPr/>
        </p:nvSpPr>
        <p:spPr>
          <a:xfrm>
            <a:off x="5009319" y="2514600"/>
            <a:ext cx="1828800" cy="1809135"/>
          </a:xfrm>
          <a:prstGeom prst="pi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Oval 13"/>
          <p:cNvSpPr>
            <a:spLocks noChangeAspect="1"/>
          </p:cNvSpPr>
          <p:nvPr/>
        </p:nvSpPr>
        <p:spPr>
          <a:xfrm>
            <a:off x="5009320" y="2514600"/>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510831" y="1266910"/>
            <a:ext cx="1074333" cy="523220"/>
          </a:xfrm>
          <a:prstGeom prst="rect">
            <a:avLst/>
          </a:prstGeom>
          <a:noFill/>
        </p:spPr>
        <p:txBody>
          <a:bodyPr wrap="none" rtlCol="0">
            <a:spAutoFit/>
          </a:bodyPr>
          <a:lstStyle/>
          <a:p>
            <a:r>
              <a:rPr lang="en-US" sz="2800" dirty="0">
                <a:latin typeface="Karla" charset="0"/>
                <a:ea typeface="Karla" charset="0"/>
                <a:cs typeface="Karla" charset="0"/>
              </a:rPr>
              <a:t>input</a:t>
            </a:r>
          </a:p>
        </p:txBody>
      </p:sp>
      <p:sp>
        <p:nvSpPr>
          <p:cNvPr id="16" name="TextBox 15"/>
          <p:cNvSpPr txBox="1"/>
          <p:nvPr/>
        </p:nvSpPr>
        <p:spPr>
          <a:xfrm>
            <a:off x="5247894" y="1051466"/>
            <a:ext cx="1351652" cy="954107"/>
          </a:xfrm>
          <a:prstGeom prst="rect">
            <a:avLst/>
          </a:prstGeom>
          <a:noFill/>
        </p:spPr>
        <p:txBody>
          <a:bodyPr wrap="none" rtlCol="0">
            <a:spAutoFit/>
          </a:bodyPr>
          <a:lstStyle/>
          <a:p>
            <a:pPr algn="ctr"/>
            <a:r>
              <a:rPr lang="en-US" sz="2800" dirty="0">
                <a:latin typeface="Karla" charset="0"/>
                <a:ea typeface="Karla" charset="0"/>
                <a:cs typeface="Karla" charset="0"/>
              </a:rPr>
              <a:t>neuron</a:t>
            </a:r>
          </a:p>
          <a:p>
            <a:pPr algn="ctr"/>
            <a:r>
              <a:rPr lang="en-US" sz="2800" dirty="0">
                <a:latin typeface="Karla" charset="0"/>
                <a:ea typeface="Karla" charset="0"/>
                <a:cs typeface="Karla" charset="0"/>
              </a:rPr>
              <a:t>node</a:t>
            </a:r>
          </a:p>
        </p:txBody>
      </p:sp>
      <p:sp>
        <p:nvSpPr>
          <p:cNvPr id="17" name="TextBox 16"/>
          <p:cNvSpPr txBox="1"/>
          <p:nvPr/>
        </p:nvSpPr>
        <p:spPr>
          <a:xfrm>
            <a:off x="7891648" y="1266909"/>
            <a:ext cx="1298753" cy="523220"/>
          </a:xfrm>
          <a:prstGeom prst="rect">
            <a:avLst/>
          </a:prstGeom>
          <a:noFill/>
        </p:spPr>
        <p:txBody>
          <a:bodyPr wrap="none" rtlCol="0">
            <a:spAutoFit/>
          </a:bodyPr>
          <a:lstStyle/>
          <a:p>
            <a:r>
              <a:rPr lang="en-US" sz="2800">
                <a:latin typeface="Karla" charset="0"/>
                <a:ea typeface="Karla" charset="0"/>
                <a:cs typeface="Karla" charset="0"/>
              </a:rPr>
              <a:t>output</a:t>
            </a:r>
            <a:endParaRPr lang="en-US" sz="2800" dirty="0">
              <a:latin typeface="Karla" charset="0"/>
              <a:ea typeface="Karla" charset="0"/>
              <a:cs typeface="Karla" charset="0"/>
            </a:endParaRPr>
          </a:p>
        </p:txBody>
      </p:sp>
      <p:sp>
        <p:nvSpPr>
          <p:cNvPr id="18" name="TextBox 17"/>
          <p:cNvSpPr txBox="1"/>
          <p:nvPr/>
        </p:nvSpPr>
        <p:spPr>
          <a:xfrm>
            <a:off x="7767803" y="2235085"/>
            <a:ext cx="324960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Affine transformation</a:t>
            </a:r>
          </a:p>
        </p:txBody>
      </p:sp>
      <p:sp>
        <p:nvSpPr>
          <p:cNvPr id="19" name="TextBox 18"/>
          <p:cNvSpPr txBox="1"/>
          <p:nvPr/>
        </p:nvSpPr>
        <p:spPr>
          <a:xfrm>
            <a:off x="1130466" y="4886328"/>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activation function. </a:t>
            </a:r>
            <a:endParaRPr lang="en-US" sz="2800" dirty="0">
              <a:solidFill>
                <a:schemeClr val="tx1">
                  <a:lumMod val="75000"/>
                  <a:lumOff val="25000"/>
                </a:schemeClr>
              </a:solidFill>
              <a:latin typeface="Karla" charset="0"/>
              <a:ea typeface="Karla" charset="0"/>
              <a:cs typeface="Karla" charset="0"/>
            </a:endParaRPr>
          </a:p>
        </p:txBody>
      </p:sp>
      <p:sp>
        <p:nvSpPr>
          <p:cNvPr id="20" name="TextBox 19"/>
          <p:cNvSpPr txBox="1"/>
          <p:nvPr/>
        </p:nvSpPr>
        <p:spPr>
          <a:xfrm>
            <a:off x="7776459" y="2634491"/>
            <a:ext cx="1616148" cy="461665"/>
          </a:xfrm>
          <a:prstGeom prst="rect">
            <a:avLst/>
          </a:prstGeom>
          <a:solidFill>
            <a:schemeClr val="tx2">
              <a:lumMod val="20000"/>
              <a:lumOff val="80000"/>
            </a:schemeClr>
          </a:solid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Activation</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4464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42" presetClass="path" presetSubtype="0" accel="50000" decel="50000" fill="hold" grpId="2" nodeType="withEffect">
                                  <p:stCondLst>
                                    <p:cond delay="0"/>
                                  </p:stCondLst>
                                  <p:childTnLst>
                                    <p:animMotion origin="layout" path="M 3.75E-6 2.59259E-6 L 0.11679 -0.17547 " pathEditMode="relative" rAng="0" ptsTypes="AA">
                                      <p:cBhvr>
                                        <p:cTn id="12" dur="1000" fill="hold"/>
                                        <p:tgtEl>
                                          <p:spTgt spid="3"/>
                                        </p:tgtEl>
                                        <p:attrNameLst>
                                          <p:attrName>ppt_x</p:attrName>
                                          <p:attrName>ppt_y</p:attrName>
                                        </p:attrNameLst>
                                      </p:cBhvr>
                                      <p:rCtr x="5833" y="-8773"/>
                                    </p:animMotion>
                                  </p:childTnLst>
                                </p:cTn>
                              </p:par>
                              <p:par>
                                <p:cTn id="13" presetID="8" presetClass="emph" presetSubtype="0" fill="hold" grpId="0" nodeType="withEffect">
                                  <p:stCondLst>
                                    <p:cond delay="0"/>
                                  </p:stCondLst>
                                  <p:childTnLst>
                                    <p:animRot by="2520000">
                                      <p:cBhvr>
                                        <p:cTn id="14" dur="1000" fill="hold"/>
                                        <p:tgtEl>
                                          <p:spTgt spid="3"/>
                                        </p:tgtEl>
                                        <p:attrNameLst>
                                          <p:attrName>r</p:attrName>
                                        </p:attrNameLst>
                                      </p:cBhvr>
                                    </p:animRot>
                                  </p:childTnLst>
                                </p:cTn>
                              </p:par>
                              <p:par>
                                <p:cTn id="15" presetID="1"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4"/>
                                        </p:tgtEl>
                                        <p:attrNameLst>
                                          <p:attrName>style.color</p:attrName>
                                        </p:attrNameLst>
                                      </p:cBhvr>
                                      <p:by>
                                        <p:hsl h="0" s="-70588" l="0"/>
                                      </p:by>
                                    </p:animClr>
                                    <p:animClr clrSpc="hsl" dir="cw">
                                      <p:cBhvr>
                                        <p:cTn id="21" dur="500" fill="hold"/>
                                        <p:tgtEl>
                                          <p:spTgt spid="14"/>
                                        </p:tgtEl>
                                        <p:attrNameLst>
                                          <p:attrName>fillcolor</p:attrName>
                                        </p:attrNameLst>
                                      </p:cBhvr>
                                      <p:by>
                                        <p:hsl h="0" s="-70588" l="0"/>
                                      </p:by>
                                    </p:animClr>
                                    <p:animClr clrSpc="hsl" dir="cw">
                                      <p:cBhvr>
                                        <p:cTn id="22" dur="500" fill="hold"/>
                                        <p:tgtEl>
                                          <p:spTgt spid="14"/>
                                        </p:tgtEl>
                                        <p:attrNameLst>
                                          <p:attrName>stroke.color</p:attrName>
                                        </p:attrNameLst>
                                      </p:cBhvr>
                                      <p:by>
                                        <p:hsl h="0" s="-70588" l="0"/>
                                      </p:by>
                                    </p:animClr>
                                    <p:set>
                                      <p:cBhvr>
                                        <p:cTn id="23" dur="500" fill="hold"/>
                                        <p:tgtEl>
                                          <p:spTgt spid="14"/>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13" grpId="0"/>
      <p:bldP spid="11" grpId="0" animBg="1"/>
      <p:bldP spid="14" grpId="0" animBg="1"/>
      <p:bldP spid="14" grpId="1" animBg="1"/>
      <p:bldP spid="18" grpId="0"/>
      <p:bldP spid="19" grpId="0"/>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54436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04403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317204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540406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6489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77790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54204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6178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43928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4"/>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5">
              <a:alphaModFix/>
            </a:blip>
            <a:stretch>
              <a:fillRect/>
            </a:stretch>
          </p:blipFill>
          <p:spPr>
            <a:xfrm>
              <a:off x="9427819" y="3588525"/>
              <a:ext cx="1363300" cy="1947550"/>
            </a:xfrm>
            <a:prstGeom prst="rect">
              <a:avLst/>
            </a:prstGeom>
            <a:noFill/>
            <a:ln>
              <a:noFill/>
            </a:ln>
          </p:spPr>
        </p:pic>
      </p:grpSp>
      <p:sp>
        <p:nvSpPr>
          <p:cNvPr id="9" name="TextBox 8"/>
          <p:cNvSpPr txBox="1"/>
          <p:nvPr/>
        </p:nvSpPr>
        <p:spPr>
          <a:xfrm>
            <a:off x="3325091" y="4087091"/>
            <a:ext cx="4059381" cy="707886"/>
          </a:xfrm>
          <a:prstGeom prst="rect">
            <a:avLst/>
          </a:prstGeom>
          <a:noFill/>
        </p:spPr>
        <p:txBody>
          <a:bodyPr wrap="square" rtlCol="0">
            <a:spAutoFit/>
          </a:bodyPr>
          <a:lstStyle/>
          <a:p>
            <a:pPr algn="ctr"/>
            <a:r>
              <a:rPr lang="en-US" sz="4000" b="1" dirty="0" smtClean="0">
                <a:solidFill>
                  <a:srgbClr val="C00000"/>
                </a:solidFill>
              </a:rPr>
              <a:t>NEXT LECTURE</a:t>
            </a:r>
            <a:endParaRPr lang="en-US" sz="4000" b="1" dirty="0">
              <a:solidFill>
                <a:srgbClr val="C00000"/>
              </a:solidFill>
            </a:endParaRPr>
          </a:p>
        </p:txBody>
      </p:sp>
    </p:spTree>
    <p:extLst>
      <p:ext uri="{BB962C8B-B14F-4D97-AF65-F5344CB8AC3E}">
        <p14:creationId xmlns:p14="http://schemas.microsoft.com/office/powerpoint/2010/main" val="164727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129589"/>
            <a:ext cx="2576623" cy="1179095"/>
            <a:chOff x="3312867" y="1299411"/>
            <a:chExt cx="3996394"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1743771" y="4110789"/>
            <a:ext cx="2555358" cy="1179095"/>
            <a:chOff x="3312867" y="1299411"/>
            <a:chExt cx="3963412" cy="1828800"/>
          </a:xfrm>
        </p:grpSpPr>
        <p:sp>
          <p:nvSpPr>
            <p:cNvPr id="11" name="Oval 1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1" idx="6"/>
              <a:endCxn id="17" idx="2"/>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299129" y="2129588"/>
            <a:ext cx="2576623" cy="1458341"/>
            <a:chOff x="3312867" y="1299411"/>
            <a:chExt cx="3996394" cy="2261916"/>
          </a:xfrm>
        </p:grpSpPr>
        <p:sp>
          <p:nvSpPr>
            <p:cNvPr id="14" name="Oval 1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6"/>
              <a:endCxn id="26" idx="2"/>
            </p:cNvCxnSpPr>
            <p:nvPr/>
          </p:nvCxnSpPr>
          <p:spPr>
            <a:xfrm>
              <a:off x="5141667" y="2213812"/>
              <a:ext cx="2167594" cy="134751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299129" y="3587929"/>
            <a:ext cx="2576623" cy="1701954"/>
            <a:chOff x="3312867" y="488446"/>
            <a:chExt cx="3996394" cy="2639765"/>
          </a:xfrm>
        </p:grpSpPr>
        <p:sp>
          <p:nvSpPr>
            <p:cNvPr id="17" name="Oval 1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7" idx="6"/>
              <a:endCxn id="26" idx="2"/>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7" idx="2"/>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6"/>
            <a:endCxn id="14" idx="2"/>
          </p:cNvCxnSpPr>
          <p:nvPr/>
        </p:nvCxnSpPr>
        <p:spPr>
          <a:xfrm flipV="1">
            <a:off x="2922866" y="2719136"/>
            <a:ext cx="1376263" cy="198120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6875752" y="299838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p:cNvSpPr txBox="1"/>
              <p:nvPr/>
            </p:nvSpPr>
            <p:spPr>
              <a:xfrm>
                <a:off x="1985387" y="254442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2544425"/>
                <a:ext cx="695861"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4561835"/>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4561835"/>
                <a:ext cx="113401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122253" y="3409635"/>
                <a:ext cx="686092" cy="2847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𝑌</m:t>
                          </m:r>
                        </m:e>
                      </m:ac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7122253" y="3409635"/>
                <a:ext cx="686092" cy="284758"/>
              </a:xfrm>
              <a:prstGeom prst="rect">
                <a:avLst/>
              </a:prstGeom>
              <a:blipFill rotWithShape="0">
                <a:blip r:embed="rId5"/>
                <a:stretch>
                  <a:fillRect t="-23404" r="-8850"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7"/>
                <a:stretch>
                  <a:fillRect b="-17778"/>
                </a:stretch>
              </a:blipFill>
            </p:spPr>
            <p:txBody>
              <a:bodyPr/>
              <a:lstStyle/>
              <a:p>
                <a:r>
                  <a:rPr lang="en-US">
                    <a:noFill/>
                  </a:rPr>
                  <a:t> </a:t>
                </a:r>
              </a:p>
            </p:txBody>
          </p:sp>
        </mc:Fallback>
      </mc:AlternateContent>
      <p:sp>
        <p:nvSpPr>
          <p:cNvPr id="44" name="TextBox 43"/>
          <p:cNvSpPr txBox="1"/>
          <p:nvPr/>
        </p:nvSpPr>
        <p:spPr>
          <a:xfrm>
            <a:off x="1522530" y="1327484"/>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1369426"/>
            <a:ext cx="1926152"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p>
        </p:txBody>
      </p:sp>
      <p:sp>
        <p:nvSpPr>
          <p:cNvPr id="46" name="TextBox 45"/>
          <p:cNvSpPr txBox="1"/>
          <p:nvPr/>
        </p:nvSpPr>
        <p:spPr>
          <a:xfrm>
            <a:off x="6633248" y="1369426"/>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mc:AlternateContent xmlns:mc="http://schemas.openxmlformats.org/markup-compatibility/2006" xmlns:a14="http://schemas.microsoft.com/office/drawing/2010/main">
        <mc:Choice Requires="a14">
          <p:sp>
            <p:nvSpPr>
              <p:cNvPr id="47" name="TextBox 46"/>
              <p:cNvSpPr txBox="1"/>
              <p:nvPr/>
            </p:nvSpPr>
            <p:spPr>
              <a:xfrm>
                <a:off x="5478224" y="2085741"/>
                <a:ext cx="3711554" cy="557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𝑧</m:t>
                          </m:r>
                        </m:e>
                        <m:sub>
                          <m:r>
                            <a:rPr lang="en-US" b="0" i="1" smtClean="0">
                              <a:latin typeface="Cambria Math" charset="0"/>
                            </a:rPr>
                            <m:t>1</m:t>
                          </m:r>
                        </m:sub>
                      </m:sSub>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1</m:t>
                          </m:r>
                        </m:sub>
                        <m:sup>
                          <m:r>
                            <a:rPr lang="en-US" b="0" i="1" smtClean="0">
                              <a:latin typeface="Cambria Math" charset="0"/>
                            </a:rPr>
                            <m:t>𝑇</m:t>
                          </m:r>
                        </m:sup>
                      </m:sSubSup>
                      <m:r>
                        <a:rPr lang="en-US" b="0" i="1" smtClean="0">
                          <a:latin typeface="Cambria Math" charset="0"/>
                        </a:rPr>
                        <m:t>𝑋</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10</m:t>
                          </m:r>
                        </m:sub>
                      </m:sSub>
                    </m:oMath>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𝑧</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5478224" y="2085741"/>
                <a:ext cx="3711554" cy="557332"/>
              </a:xfrm>
              <a:prstGeom prst="rect">
                <a:avLst/>
              </a:prstGeom>
              <a:blipFill rotWithShape="0">
                <a:blip r:embed="rId8"/>
                <a:stretch>
                  <a:fillRect b="-16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5478224" y="4978955"/>
                <a:ext cx="3711554" cy="834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𝑧</m:t>
                          </m:r>
                        </m:e>
                        <m:sub>
                          <m:r>
                            <a:rPr lang="en-US" b="0" i="1" smtClean="0">
                              <a:latin typeface="Cambria Math" charset="0"/>
                            </a:rPr>
                            <m:t>2</m:t>
                          </m:r>
                        </m:sub>
                      </m:sSub>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2</m:t>
                          </m:r>
                        </m:sub>
                        <m:sup>
                          <m:r>
                            <a:rPr lang="en-US" b="0" i="1" smtClean="0">
                              <a:latin typeface="Cambria Math" charset="0"/>
                            </a:rPr>
                            <m:t>𝑇</m:t>
                          </m:r>
                        </m:sup>
                      </m:sSubSup>
                      <m:r>
                        <a:rPr lang="en-US" b="0" i="1" smtClean="0">
                          <a:latin typeface="Cambria Math" charset="0"/>
                        </a:rPr>
                        <m:t>𝑋</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21</m:t>
                          </m:r>
                        </m:sub>
                      </m:sSub>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22</m:t>
                          </m:r>
                        </m:sub>
                      </m:sSub>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20</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  </m:t>
                          </m:r>
                          <m:r>
                            <m:rPr>
                              <m:sty m:val="p"/>
                            </m:rPr>
                            <a:rPr lang="en-US" i="1" smtClean="0">
                              <a:latin typeface="Cambria Math" charset="0"/>
                            </a:rPr>
                            <m:t>h</m:t>
                          </m:r>
                        </m:e>
                        <m:sub>
                          <m:r>
                            <a:rPr lang="en-US" b="0" i="1" smtClean="0">
                              <a:latin typeface="Cambria Math" charset="0"/>
                            </a:rPr>
                            <m:t>2</m:t>
                          </m:r>
                        </m:sub>
                      </m:sSub>
                      <m:r>
                        <a:rPr lang="en-US" i="1">
                          <a:latin typeface="Cambria Math" charset="0"/>
                        </a:rPr>
                        <m:t>=</m:t>
                      </m:r>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𝑧</m:t>
                          </m:r>
                        </m:e>
                        <m:sub>
                          <m:r>
                            <a:rPr lang="en-US" b="0" i="1" smtClean="0">
                              <a:latin typeface="Cambria Math" charset="0"/>
                            </a:rPr>
                            <m:t>2</m:t>
                          </m:r>
                        </m:sub>
                      </m:sSub>
                      <m:r>
                        <a:rPr lang="en-US" i="1">
                          <a:latin typeface="Cambria Math" charset="0"/>
                        </a:rPr>
                        <m:t>)</m:t>
                      </m:r>
                    </m:oMath>
                  </m:oMathPara>
                </a14:m>
                <a:endParaRPr lang="en-US" dirty="0"/>
              </a:p>
              <a:p>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5478224" y="4978955"/>
                <a:ext cx="3711554" cy="834844"/>
              </a:xfrm>
              <a:prstGeom prst="rect">
                <a:avLst/>
              </a:prstGeom>
              <a:blipFill rotWithShape="0">
                <a:blip r:embed="rId9"/>
                <a:stretch>
                  <a:fillRect l="-3284" t="-14599" b="-25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8257163" y="3386157"/>
                <a:ext cx="1500780" cy="284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𝑌</m:t>
                          </m:r>
                        </m:e>
                      </m:acc>
                      <m:r>
                        <a:rPr lang="en-US" b="0" i="1" smtClean="0">
                          <a:latin typeface="Cambria Math" charset="0"/>
                        </a:rPr>
                        <m:t>=</m:t>
                      </m:r>
                      <m:r>
                        <a:rPr lang="en-US" b="0" i="1" smtClean="0">
                          <a:latin typeface="Cambria Math" charset="0"/>
                        </a:rPr>
                        <m:t>𝑔</m:t>
                      </m:r>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r>
                        <a:rPr lang="en-US" b="0" i="1" smtClean="0">
                          <a:latin typeface="Cambria Math" charset="0"/>
                        </a:rPr>
                        <m:t>)</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8257163" y="3386157"/>
                <a:ext cx="1500780" cy="284437"/>
              </a:xfrm>
              <a:prstGeom prst="rect">
                <a:avLst/>
              </a:prstGeom>
              <a:blipFill rotWithShape="0">
                <a:blip r:embed="rId10"/>
                <a:stretch>
                  <a:fillRect t="-23404" r="-2033" b="-34043"/>
                </a:stretch>
              </a:blipFill>
            </p:spPr>
            <p:txBody>
              <a:bodyPr/>
              <a:lstStyle/>
              <a:p>
                <a:r>
                  <a:rPr lang="en-US">
                    <a:noFill/>
                  </a:rPr>
                  <a:t> </a:t>
                </a:r>
              </a:p>
            </p:txBody>
          </p:sp>
        </mc:Fallback>
      </mc:AlternateContent>
      <p:sp>
        <p:nvSpPr>
          <p:cNvPr id="51" name="TextBox 50"/>
          <p:cNvSpPr txBox="1"/>
          <p:nvPr/>
        </p:nvSpPr>
        <p:spPr>
          <a:xfrm>
            <a:off x="8160205" y="4095303"/>
            <a:ext cx="1694695" cy="369332"/>
          </a:xfrm>
          <a:prstGeom prst="rect">
            <a:avLst/>
          </a:prstGeom>
          <a:solidFill>
            <a:schemeClr val="accent1">
              <a:lumMod val="40000"/>
              <a:lumOff val="60000"/>
            </a:schemeClr>
          </a:solidFill>
        </p:spPr>
        <p:txBody>
          <a:bodyPr wrap="none" rtlCol="0">
            <a:spAutoFit/>
          </a:bodyPr>
          <a:lstStyle/>
          <a:p>
            <a:r>
              <a:rPr lang="en-US" dirty="0"/>
              <a:t>Output function</a:t>
            </a:r>
          </a:p>
        </p:txBody>
      </p:sp>
      <p:cxnSp>
        <p:nvCxnSpPr>
          <p:cNvPr id="53" name="Straight Arrow Connector 52"/>
          <p:cNvCxnSpPr/>
          <p:nvPr/>
        </p:nvCxnSpPr>
        <p:spPr>
          <a:xfrm flipH="1" flipV="1">
            <a:off x="8843543" y="3744479"/>
            <a:ext cx="0" cy="35082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10215154" y="3375907"/>
                <a:ext cx="1500780" cy="284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r>
                        <a:rPr lang="en-US" b="0" i="1" smtClean="0">
                          <a:latin typeface="Cambria Math" charset="0"/>
                        </a:rPr>
                        <m:t>=</m:t>
                      </m:r>
                      <m:r>
                        <a:rPr lang="en-US" b="0" i="1" smtClean="0">
                          <a:latin typeface="Cambria Math" charset="0"/>
                        </a:rPr>
                        <m:t>ℒ</m:t>
                      </m:r>
                      <m:r>
                        <a:rPr lang="en-US" b="0" i="1" smtClean="0">
                          <a:latin typeface="Cambria Math" charset="0"/>
                        </a:rPr>
                        <m:t>(</m:t>
                      </m:r>
                      <m:acc>
                        <m:accPr>
                          <m:chr m:val="̂"/>
                          <m:ctrlPr>
                            <a:rPr lang="en-US" i="1">
                              <a:latin typeface="Cambria Math" charset="0"/>
                            </a:rPr>
                          </m:ctrlPr>
                        </m:accPr>
                        <m:e>
                          <m:r>
                            <a:rPr lang="en-US" i="1">
                              <a:latin typeface="Cambria Math" charset="0"/>
                            </a:rPr>
                            <m:t>𝑌</m:t>
                          </m:r>
                        </m:e>
                      </m:acc>
                      <m:r>
                        <a:rPr lang="en-US" b="0" i="0" smtClean="0">
                          <a:latin typeface="Cambria Math" charset="0"/>
                        </a:rPr>
                        <m:t>,</m:t>
                      </m:r>
                      <m:r>
                        <a:rPr lang="en-US" b="0" i="1" smtClean="0">
                          <a:latin typeface="Cambria Math" charset="0"/>
                        </a:rPr>
                        <m:t>𝑌</m:t>
                      </m:r>
                      <m:r>
                        <a:rPr lang="en-US" b="0" i="0" smtClean="0">
                          <a:latin typeface="Cambria Math" charset="0"/>
                        </a:rPr>
                        <m:t>)</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10215154" y="3375907"/>
                <a:ext cx="1500780" cy="284437"/>
              </a:xfrm>
              <a:prstGeom prst="rect">
                <a:avLst/>
              </a:prstGeom>
              <a:blipFill rotWithShape="0">
                <a:blip r:embed="rId11"/>
                <a:stretch>
                  <a:fillRect t="-26087" b="-36957"/>
                </a:stretch>
              </a:blipFill>
            </p:spPr>
            <p:txBody>
              <a:bodyPr/>
              <a:lstStyle/>
              <a:p>
                <a:r>
                  <a:rPr lang="en-US">
                    <a:noFill/>
                  </a:rPr>
                  <a:t> </a:t>
                </a:r>
              </a:p>
            </p:txBody>
          </p:sp>
        </mc:Fallback>
      </mc:AlternateContent>
      <p:cxnSp>
        <p:nvCxnSpPr>
          <p:cNvPr id="56" name="Straight Arrow Connector 55"/>
          <p:cNvCxnSpPr/>
          <p:nvPr/>
        </p:nvCxnSpPr>
        <p:spPr>
          <a:xfrm flipV="1">
            <a:off x="9797132" y="3528375"/>
            <a:ext cx="457211" cy="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9993485" y="4090880"/>
            <a:ext cx="1422184" cy="369332"/>
          </a:xfrm>
          <a:prstGeom prst="rect">
            <a:avLst/>
          </a:prstGeom>
          <a:solidFill>
            <a:schemeClr val="accent1">
              <a:lumMod val="40000"/>
              <a:lumOff val="60000"/>
            </a:schemeClr>
          </a:solidFill>
        </p:spPr>
        <p:txBody>
          <a:bodyPr wrap="none" rtlCol="0">
            <a:spAutoFit/>
          </a:bodyPr>
          <a:lstStyle/>
          <a:p>
            <a:r>
              <a:rPr lang="en-US"/>
              <a:t>Loss function</a:t>
            </a:r>
            <a:endParaRPr lang="en-US" dirty="0"/>
          </a:p>
        </p:txBody>
      </p:sp>
      <p:cxnSp>
        <p:nvCxnSpPr>
          <p:cNvPr id="63" name="Straight Arrow Connector 62"/>
          <p:cNvCxnSpPr/>
          <p:nvPr/>
        </p:nvCxnSpPr>
        <p:spPr>
          <a:xfrm flipH="1" flipV="1">
            <a:off x="10704577" y="3740055"/>
            <a:ext cx="0" cy="35082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1755677" y="5812742"/>
            <a:ext cx="10012151"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the output layer and the loss function.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0784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0" grpId="0"/>
      <p:bldP spid="51" grpId="0" animBg="1"/>
      <p:bldP spid="55" grpId="0"/>
      <p:bldP spid="62" grpId="0" animBg="1"/>
      <p:bldP spid="6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strike="sngStrike" dirty="0">
                <a:latin typeface="Karla" charset="0"/>
                <a:ea typeface="Karla" charset="0"/>
                <a:cs typeface="Karla" charset="0"/>
              </a:rPr>
              <a:t>We need to know what is the learning </a:t>
            </a:r>
            <a:r>
              <a:rPr lang="en-US" strike="sngStrike" dirty="0" smtClean="0">
                <a:latin typeface="Karla" charset="0"/>
                <a:ea typeface="Karla" charset="0"/>
                <a:cs typeface="Karla" charset="0"/>
              </a:rPr>
              <a:t>rate or how to set it. </a:t>
            </a:r>
          </a:p>
          <a:p>
            <a:pPr marL="342900" indent="-342900">
              <a:spcAft>
                <a:spcPts val="2400"/>
              </a:spcAft>
              <a:buFont typeface="Arial" charset="0"/>
              <a:buChar char="•"/>
            </a:pPr>
            <a:r>
              <a:rPr lang="en-US" strike="sngStrike" dirty="0" smtClean="0">
                <a:latin typeface="Karla" charset="0"/>
                <a:ea typeface="Karla" charset="0"/>
                <a:cs typeface="Karla" charset="0"/>
              </a:rPr>
              <a:t>We need to avoid local minima.</a:t>
            </a:r>
            <a:endParaRPr lang="en-US" strike="sngStrike" dirty="0">
              <a:latin typeface="Karla" charset="0"/>
              <a:ea typeface="Karla" charset="0"/>
              <a:cs typeface="Karla" charset="0"/>
            </a:endParaRPr>
          </a:p>
          <a:p>
            <a:pPr marL="342900" indent="-342900">
              <a:spcAft>
                <a:spcPts val="2400"/>
              </a:spcAft>
              <a:buFont typeface="Arial" charset="0"/>
              <a:buChar char="•"/>
            </a:pPr>
            <a:r>
              <a:rPr lang="en-US" strike="sngStrike" dirty="0" smtClean="0">
                <a:latin typeface="Karla" charset="0"/>
                <a:ea typeface="Karla" charset="0"/>
                <a:cs typeface="Karla" charset="0"/>
              </a:rPr>
              <a:t>Finally, the full likelihood function includes summing up all individual ‘</a:t>
            </a:r>
            <a:r>
              <a:rPr lang="en-US" i="1" strike="sngStrike" dirty="0" smtClean="0">
                <a:latin typeface="Karla" charset="0"/>
                <a:ea typeface="Karla" charset="0"/>
                <a:cs typeface="Karla" charset="0"/>
              </a:rPr>
              <a:t>errors’. </a:t>
            </a:r>
            <a:r>
              <a:rPr lang="en-US" strike="sngStrike" dirty="0" smtClean="0">
                <a:latin typeface="Karla" charset="0"/>
                <a:ea typeface="Karla" charset="0"/>
                <a:cs typeface="Karla" charset="0"/>
              </a:rPr>
              <a:t>Unless you are a statistician, this can be hundreds of thousands of examples. </a:t>
            </a:r>
            <a:endParaRPr lang="en-US" i="1" strike="sngStrike"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80</a:t>
            </a:fld>
            <a:endParaRPr lang="en-US"/>
          </a:p>
        </p:txBody>
      </p:sp>
    </p:spTree>
    <p:extLst>
      <p:ext uri="{BB962C8B-B14F-4D97-AF65-F5344CB8AC3E}">
        <p14:creationId xmlns:p14="http://schemas.microsoft.com/office/powerpoint/2010/main" val="58858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b="1"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strike="sngStrike" dirty="0">
                <a:latin typeface="Karla" charset="0"/>
                <a:ea typeface="Karla" charset="0"/>
                <a:cs typeface="Karla" charset="0"/>
              </a:rPr>
              <a:t>We need to know what is the learning </a:t>
            </a:r>
            <a:r>
              <a:rPr lang="en-US" strike="sngStrike" dirty="0" smtClean="0">
                <a:latin typeface="Karla" charset="0"/>
                <a:ea typeface="Karla" charset="0"/>
                <a:cs typeface="Karla" charset="0"/>
              </a:rPr>
              <a:t>rate or how to set it. </a:t>
            </a:r>
          </a:p>
          <a:p>
            <a:pPr marL="342900" indent="-342900">
              <a:spcAft>
                <a:spcPts val="2400"/>
              </a:spcAft>
              <a:buFont typeface="Arial" charset="0"/>
              <a:buChar char="•"/>
            </a:pPr>
            <a:r>
              <a:rPr lang="en-US" strike="sngStrike" dirty="0" smtClean="0">
                <a:latin typeface="Karla" charset="0"/>
                <a:ea typeface="Karla" charset="0"/>
                <a:cs typeface="Karla" charset="0"/>
              </a:rPr>
              <a:t>We need to avoid local minima.</a:t>
            </a:r>
            <a:endParaRPr lang="en-US" strike="sngStrike" dirty="0">
              <a:latin typeface="Karla" charset="0"/>
              <a:ea typeface="Karla" charset="0"/>
              <a:cs typeface="Karla" charset="0"/>
            </a:endParaRPr>
          </a:p>
          <a:p>
            <a:pPr marL="342900" indent="-342900">
              <a:spcAft>
                <a:spcPts val="2400"/>
              </a:spcAft>
              <a:buFont typeface="Arial" charset="0"/>
              <a:buChar char="•"/>
            </a:pPr>
            <a:r>
              <a:rPr lang="en-US" strike="sngStrike" dirty="0" smtClean="0">
                <a:latin typeface="Karla" charset="0"/>
                <a:ea typeface="Karla" charset="0"/>
                <a:cs typeface="Karla" charset="0"/>
              </a:rPr>
              <a:t>Finally, the full likelihood function includes summing up all individual ‘</a:t>
            </a:r>
            <a:r>
              <a:rPr lang="en-US" i="1" strike="sngStrike" dirty="0" smtClean="0">
                <a:latin typeface="Karla" charset="0"/>
                <a:ea typeface="Karla" charset="0"/>
                <a:cs typeface="Karla" charset="0"/>
              </a:rPr>
              <a:t>errors’. </a:t>
            </a:r>
            <a:r>
              <a:rPr lang="en-US" strike="sngStrike" dirty="0" smtClean="0">
                <a:latin typeface="Karla" charset="0"/>
                <a:ea typeface="Karla" charset="0"/>
                <a:cs typeface="Karla" charset="0"/>
              </a:rPr>
              <a:t>Unless you are a statistician, this can be hundreds of thousands of examples. </a:t>
            </a:r>
            <a:endParaRPr lang="en-US" i="1" strike="sngStrike"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p:spTree>
    <p:extLst>
      <p:ext uri="{BB962C8B-B14F-4D97-AF65-F5344CB8AC3E}">
        <p14:creationId xmlns:p14="http://schemas.microsoft.com/office/powerpoint/2010/main" val="37960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Feed Forward Artificial Neural Networks				</a:t>
            </a:r>
          </a:p>
        </p:txBody>
      </p:sp>
      <p:sp>
        <p:nvSpPr>
          <p:cNvPr id="3" name="Content Placeholder 2"/>
          <p:cNvSpPr>
            <a:spLocks noGrp="1"/>
          </p:cNvSpPr>
          <p:nvPr>
            <p:ph idx="1"/>
          </p:nvPr>
        </p:nvSpPr>
        <p:spPr>
          <a:xfrm>
            <a:off x="1068546" y="983807"/>
            <a:ext cx="10327008" cy="2111143"/>
          </a:xfrm>
        </p:spPr>
        <p:txBody>
          <a:bodyPr/>
          <a:lstStyle/>
          <a:p>
            <a:pPr>
              <a:spcAft>
                <a:spcPts val="1200"/>
              </a:spcAft>
            </a:pPr>
            <a:r>
              <a:rPr lang="en-US" sz="2800" dirty="0"/>
              <a:t>Anatomy of a NN</a:t>
            </a:r>
          </a:p>
          <a:p>
            <a:pPr>
              <a:spcAft>
                <a:spcPts val="1200"/>
              </a:spcAft>
            </a:pPr>
            <a:r>
              <a:rPr lang="en-US" sz="2800"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solidFill>
                  <a:schemeClr val="tx1">
                    <a:lumMod val="75000"/>
                    <a:lumOff val="25000"/>
                  </a:schemeClr>
                </a:solidFill>
              </a:rPr>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smtClean="0"/>
              <a:t>Architecture</a:t>
            </a:r>
          </a:p>
          <a:p>
            <a:pPr indent="-285738">
              <a:spcAft>
                <a:spcPts val="1200"/>
              </a:spcAft>
            </a:pPr>
            <a:r>
              <a:rPr lang="en-US" sz="2800" b="1" dirty="0" smtClean="0"/>
              <a:t>Learning (more next lecture) </a:t>
            </a:r>
          </a:p>
          <a:p>
            <a:pPr indent="-285738">
              <a:spcAft>
                <a:spcPts val="1200"/>
              </a:spcAft>
            </a:pPr>
            <a:r>
              <a:rPr lang="en-US" b="1" dirty="0"/>
              <a:t>	</a:t>
            </a:r>
            <a:r>
              <a:rPr lang="en-US" dirty="0" smtClean="0"/>
              <a:t>Basics ideas of optimizer</a:t>
            </a:r>
            <a:endParaRPr lang="en-US" sz="2800" dirty="0" smtClean="0"/>
          </a:p>
          <a:p>
            <a:pPr>
              <a:spcAft>
                <a:spcPts val="1200"/>
              </a:spcAft>
            </a:pPr>
            <a:r>
              <a:rPr lang="en-US" dirty="0" smtClean="0"/>
              <a:t>	</a:t>
            </a:r>
            <a:r>
              <a:rPr lang="en-US" b="1" dirty="0" err="1" smtClean="0"/>
              <a:t>Backprop</a:t>
            </a:r>
            <a:endParaRPr lang="en-US" b="1" dirty="0"/>
          </a:p>
          <a:p>
            <a:pPr lvl="1">
              <a:spcAft>
                <a:spcPts val="1200"/>
              </a:spcAft>
              <a:buFont typeface="Arial" charset="0"/>
              <a:buChar char=""/>
            </a:pPr>
            <a:endParaRPr lang="en-US" sz="2400" b="1" dirty="0"/>
          </a:p>
          <a:p>
            <a:pPr>
              <a:spcAft>
                <a:spcPts val="1200"/>
              </a:spcAft>
            </a:pPr>
            <a:endParaRPr lang="en-US" sz="2800" dirty="0"/>
          </a:p>
        </p:txBody>
      </p:sp>
    </p:spTree>
    <p:extLst>
      <p:ext uri="{BB962C8B-B14F-4D97-AF65-F5344CB8AC3E}">
        <p14:creationId xmlns:p14="http://schemas.microsoft.com/office/powerpoint/2010/main" val="7359854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Linear </a:t>
            </a:r>
            <a:r>
              <a:rPr lang="en-US" dirty="0"/>
              <a:t>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83</a:t>
            </a:fld>
            <a:endParaRPr lang="en-US"/>
          </a:p>
        </p:txBody>
      </p:sp>
      <p:pic>
        <p:nvPicPr>
          <p:cNvPr id="12" name="Picture 11"/>
          <p:cNvPicPr>
            <a:picLocks noChangeAspect="1"/>
          </p:cNvPicPr>
          <p:nvPr/>
        </p:nvPicPr>
        <p:blipFill>
          <a:blip r:embed="rId3"/>
          <a:stretch>
            <a:fillRect/>
          </a:stretch>
        </p:blipFill>
        <p:spPr>
          <a:xfrm>
            <a:off x="7175869" y="1596803"/>
            <a:ext cx="4292600" cy="2095500"/>
          </a:xfrm>
          <a:prstGeom prst="rect">
            <a:avLst/>
          </a:prstGeom>
        </p:spPr>
      </p:pic>
      <p:pic>
        <p:nvPicPr>
          <p:cNvPr id="15" name="Picture 14"/>
          <p:cNvPicPr>
            <a:picLocks noChangeAspect="1"/>
          </p:cNvPicPr>
          <p:nvPr/>
        </p:nvPicPr>
        <p:blipFill>
          <a:blip r:embed="rId4"/>
          <a:stretch>
            <a:fillRect/>
          </a:stretch>
        </p:blipFill>
        <p:spPr>
          <a:xfrm>
            <a:off x="880718" y="1518084"/>
            <a:ext cx="5016500" cy="1625600"/>
          </a:xfrm>
          <a:prstGeom prst="rect">
            <a:avLst/>
          </a:prstGeom>
        </p:spPr>
      </p:pic>
      <p:pic>
        <p:nvPicPr>
          <p:cNvPr id="18" name="Picture 17"/>
          <p:cNvPicPr>
            <a:picLocks noChangeAspect="1"/>
          </p:cNvPicPr>
          <p:nvPr/>
        </p:nvPicPr>
        <p:blipFill>
          <a:blip r:embed="rId5"/>
          <a:stretch>
            <a:fillRect/>
          </a:stretch>
        </p:blipFill>
        <p:spPr>
          <a:xfrm>
            <a:off x="1623484" y="3289734"/>
            <a:ext cx="5892800" cy="3454400"/>
          </a:xfrm>
          <a:prstGeom prst="rect">
            <a:avLst/>
          </a:prstGeom>
        </p:spPr>
      </p:pic>
      <p:pic>
        <p:nvPicPr>
          <p:cNvPr id="19" name="Picture 18"/>
          <p:cNvPicPr>
            <a:picLocks noChangeAspect="1"/>
          </p:cNvPicPr>
          <p:nvPr/>
        </p:nvPicPr>
        <p:blipFill>
          <a:blip r:embed="rId6"/>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63350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Logistic </a:t>
            </a:r>
            <a:r>
              <a:rPr lang="en-US" dirty="0"/>
              <a:t>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84</a:t>
            </a:fld>
            <a:endParaRPr lang="en-US"/>
          </a:p>
        </p:txBody>
      </p:sp>
      <p:sp>
        <p:nvSpPr>
          <p:cNvPr id="4" name="TextBox 3"/>
          <p:cNvSpPr txBox="1"/>
          <p:nvPr/>
        </p:nvSpPr>
        <p:spPr>
          <a:xfrm>
            <a:off x="990600" y="1219200"/>
            <a:ext cx="10378162"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b="1" dirty="0" smtClean="0">
                <a:solidFill>
                  <a:schemeClr val="tx1">
                    <a:lumMod val="75000"/>
                    <a:lumOff val="25000"/>
                  </a:schemeClr>
                </a:solidFill>
                <a:latin typeface="Karla" charset="0"/>
                <a:ea typeface="Karla" charset="0"/>
                <a:cs typeface="Karla" charset="0"/>
              </a:rPr>
              <a:t>We need a </a:t>
            </a:r>
            <a:r>
              <a:rPr lang="en-US" sz="2800" b="1" dirty="0" smtClean="0">
                <a:solidFill>
                  <a:schemeClr val="tx1">
                    <a:lumMod val="75000"/>
                    <a:lumOff val="25000"/>
                  </a:schemeClr>
                </a:solidFill>
                <a:latin typeface="Karla" charset="0"/>
                <a:ea typeface="Karla" charset="0"/>
                <a:cs typeface="Karla" charset="0"/>
              </a:rPr>
              <a:t>general formalism </a:t>
            </a:r>
            <a:r>
              <a:rPr lang="en-US" sz="2800" b="1" dirty="0" smtClean="0">
                <a:solidFill>
                  <a:schemeClr val="tx1">
                    <a:lumMod val="75000"/>
                    <a:lumOff val="25000"/>
                  </a:schemeClr>
                </a:solidFill>
                <a:latin typeface="Karla" charset="0"/>
                <a:ea typeface="Karla" charset="0"/>
                <a:cs typeface="Karla" charset="0"/>
              </a:rPr>
              <a:t>to deal with these derivatives</a:t>
            </a:r>
            <a:r>
              <a:rPr lang="en-US" sz="2800" dirty="0" smtClean="0">
                <a:solidFill>
                  <a:schemeClr val="tx1">
                    <a:lumMod val="75000"/>
                    <a:lumOff val="25000"/>
                  </a:schemeClr>
                </a:solidFill>
                <a:latin typeface="Karla" charset="0"/>
                <a:ea typeface="Karla" charset="0"/>
                <a:cs typeface="Karla" charset="0"/>
              </a:rPr>
              <a:t>.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3"/>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167099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Backprop</a:t>
            </a:r>
            <a:r>
              <a:rPr lang="en-US" dirty="0" smtClean="0"/>
              <a:t>: Chain </a:t>
            </a:r>
            <a:r>
              <a:rPr lang="en-US" dirty="0" smtClean="0"/>
              <a:t>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4"/>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85</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6"/>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8211" name="Equation" r:id="rId7" imgW="1524000" imgH="469900" progId="Equation.3">
                  <p:embed/>
                </p:oleObj>
              </mc:Choice>
              <mc:Fallback>
                <p:oleObj name="Equation" r:id="rId7" imgW="1524000" imgH="469900" progId="Equation.3">
                  <p:embed/>
                  <p:pic>
                    <p:nvPicPr>
                      <p:cNvPr id="0" name=""/>
                      <p:cNvPicPr/>
                      <p:nvPr/>
                    </p:nvPicPr>
                    <p:blipFill>
                      <a:blip r:embed="rId8"/>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68625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86</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4"/>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5"/>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6"/>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300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87</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3"/>
                          <a:stretch>
                            <a:fillRect l="-174" t="-97647" r="-159582" b="-701176"/>
                          </a:stretch>
                        </a:blipFill>
                      </a:tcPr>
                    </a:tc>
                    <a:tc>
                      <a:txBody>
                        <a:bodyPr/>
                        <a:lstStyle/>
                        <a:p>
                          <a:endParaRPr lang="en-US"/>
                        </a:p>
                      </a:txBody>
                      <a:tcPr>
                        <a:blipFill rotWithShape="0">
                          <a:blip r:embed="rId3"/>
                          <a:stretch>
                            <a:fillRect l="-135613" t="-97647" r="-116038" b="-701176"/>
                          </a:stretch>
                        </a:blipFill>
                      </a:tcPr>
                    </a:tc>
                    <a:tc>
                      <a:txBody>
                        <a:bodyPr/>
                        <a:lstStyle/>
                        <a:p>
                          <a:endParaRPr lang="en-US"/>
                        </a:p>
                      </a:txBody>
                      <a:tcPr anchor="ctr">
                        <a:blipFill rotWithShape="0">
                          <a:blip r:embed="rId3"/>
                          <a:stretch>
                            <a:fillRect l="-204713" t="-97647" r="-820" b="-701176"/>
                          </a:stretch>
                        </a:blipFill>
                      </a:tcPr>
                    </a:tc>
                  </a:tr>
                  <a:tr h="551246">
                    <a:tc>
                      <a:txBody>
                        <a:bodyPr/>
                        <a:lstStyle/>
                        <a:p>
                          <a:endParaRPr lang="en-US"/>
                        </a:p>
                      </a:txBody>
                      <a:tcPr anchor="ctr">
                        <a:blipFill rotWithShape="0">
                          <a:blip r:embed="rId3"/>
                          <a:stretch>
                            <a:fillRect l="-174" t="-184615" r="-159582" b="-554945"/>
                          </a:stretch>
                        </a:blipFill>
                      </a:tcPr>
                    </a:tc>
                    <a:tc>
                      <a:txBody>
                        <a:bodyPr/>
                        <a:lstStyle/>
                        <a:p>
                          <a:endParaRPr lang="en-US"/>
                        </a:p>
                      </a:txBody>
                      <a:tcPr>
                        <a:blipFill rotWithShape="0">
                          <a:blip r:embed="rId3"/>
                          <a:stretch>
                            <a:fillRect l="-135613" t="-184615" r="-116038" b="-554945"/>
                          </a:stretch>
                        </a:blipFill>
                      </a:tcPr>
                    </a:tc>
                    <a:tc>
                      <a:txBody>
                        <a:bodyPr/>
                        <a:lstStyle/>
                        <a:p>
                          <a:endParaRPr lang="en-US"/>
                        </a:p>
                      </a:txBody>
                      <a:tcPr anchor="ctr">
                        <a:blipFill rotWithShape="0">
                          <a:blip r:embed="rId3"/>
                          <a:stretch>
                            <a:fillRect l="-204713" t="-184615" r="-820" b="-554945"/>
                          </a:stretch>
                        </a:blipFill>
                      </a:tcPr>
                    </a:tc>
                  </a:tr>
                  <a:tr h="551246">
                    <a:tc>
                      <a:txBody>
                        <a:bodyPr/>
                        <a:lstStyle/>
                        <a:p>
                          <a:endParaRPr lang="en-US"/>
                        </a:p>
                      </a:txBody>
                      <a:tcPr anchor="ctr">
                        <a:blipFill rotWithShape="0">
                          <a:blip r:embed="rId3"/>
                          <a:stretch>
                            <a:fillRect l="-174" t="-287778" r="-159582" b="-461111"/>
                          </a:stretch>
                        </a:blipFill>
                      </a:tcPr>
                    </a:tc>
                    <a:tc>
                      <a:txBody>
                        <a:bodyPr/>
                        <a:lstStyle/>
                        <a:p>
                          <a:endParaRPr lang="en-US"/>
                        </a:p>
                      </a:txBody>
                      <a:tcPr>
                        <a:blipFill rotWithShape="0">
                          <a:blip r:embed="rId3"/>
                          <a:stretch>
                            <a:fillRect l="-135613" t="-287778" r="-116038" b="-461111"/>
                          </a:stretch>
                        </a:blipFill>
                      </a:tcPr>
                    </a:tc>
                    <a:tc>
                      <a:txBody>
                        <a:bodyPr/>
                        <a:lstStyle/>
                        <a:p>
                          <a:endParaRPr lang="en-US"/>
                        </a:p>
                      </a:txBody>
                      <a:tcPr anchor="ctr">
                        <a:blipFill rotWithShape="0">
                          <a:blip r:embed="rId3"/>
                          <a:stretch>
                            <a:fillRect l="-204713" t="-287778" r="-820" b="-461111"/>
                          </a:stretch>
                        </a:blipFill>
                      </a:tcPr>
                    </a:tc>
                  </a:tr>
                  <a:tr h="633993">
                    <a:tc>
                      <a:txBody>
                        <a:bodyPr/>
                        <a:lstStyle/>
                        <a:p>
                          <a:endParaRPr lang="en-US"/>
                        </a:p>
                      </a:txBody>
                      <a:tcPr anchor="ctr">
                        <a:blipFill rotWithShape="0">
                          <a:blip r:embed="rId3"/>
                          <a:stretch>
                            <a:fillRect l="-174" t="-335577" r="-159582" b="-299038"/>
                          </a:stretch>
                        </a:blipFill>
                      </a:tcPr>
                    </a:tc>
                    <a:tc>
                      <a:txBody>
                        <a:bodyPr/>
                        <a:lstStyle/>
                        <a:p>
                          <a:endParaRPr lang="en-US"/>
                        </a:p>
                      </a:txBody>
                      <a:tcPr>
                        <a:blipFill rotWithShape="0">
                          <a:blip r:embed="rId3"/>
                          <a:stretch>
                            <a:fillRect l="-135613" t="-335577" r="-116038" b="-299038"/>
                          </a:stretch>
                        </a:blipFill>
                      </a:tcPr>
                    </a:tc>
                    <a:tc>
                      <a:txBody>
                        <a:bodyPr/>
                        <a:lstStyle/>
                        <a:p>
                          <a:endParaRPr lang="en-US"/>
                        </a:p>
                      </a:txBody>
                      <a:tcPr anchor="ctr">
                        <a:blipFill rotWithShape="0">
                          <a:blip r:embed="rId3"/>
                          <a:stretch>
                            <a:fillRect l="-204713" t="-335577" r="-820" b="-299038"/>
                          </a:stretch>
                        </a:blipFill>
                      </a:tcPr>
                    </a:tc>
                  </a:tr>
                  <a:tr h="551246">
                    <a:tc>
                      <a:txBody>
                        <a:bodyPr/>
                        <a:lstStyle/>
                        <a:p>
                          <a:endParaRPr lang="en-US"/>
                        </a:p>
                      </a:txBody>
                      <a:tcPr anchor="ctr">
                        <a:blipFill rotWithShape="0">
                          <a:blip r:embed="rId3"/>
                          <a:stretch>
                            <a:fillRect l="-174" t="-497802" r="-159582" b="-241758"/>
                          </a:stretch>
                        </a:blipFill>
                      </a:tcPr>
                    </a:tc>
                    <a:tc>
                      <a:txBody>
                        <a:bodyPr/>
                        <a:lstStyle/>
                        <a:p>
                          <a:endParaRPr lang="en-US"/>
                        </a:p>
                      </a:txBody>
                      <a:tcPr>
                        <a:blipFill rotWithShape="0">
                          <a:blip r:embed="rId3"/>
                          <a:stretch>
                            <a:fillRect l="-135613" t="-497802" r="-116038" b="-241758"/>
                          </a:stretch>
                        </a:blipFill>
                      </a:tcPr>
                    </a:tc>
                    <a:tc>
                      <a:txBody>
                        <a:bodyPr/>
                        <a:lstStyle/>
                        <a:p>
                          <a:endParaRPr lang="en-US"/>
                        </a:p>
                      </a:txBody>
                      <a:tcPr anchor="ctr">
                        <a:blipFill rotWithShape="0">
                          <a:blip r:embed="rId3"/>
                          <a:stretch>
                            <a:fillRect l="-204713" t="-497802" r="-820" b="-241758"/>
                          </a:stretch>
                        </a:blipFill>
                      </a:tcPr>
                    </a:tc>
                  </a:tr>
                  <a:tr h="552234">
                    <a:tc>
                      <a:txBody>
                        <a:bodyPr/>
                        <a:lstStyle/>
                        <a:p>
                          <a:endParaRPr lang="en-US"/>
                        </a:p>
                      </a:txBody>
                      <a:tcPr anchor="ctr">
                        <a:blipFill rotWithShape="0">
                          <a:blip r:embed="rId3"/>
                          <a:stretch>
                            <a:fillRect l="-174" t="-604444" r="-159582" b="-144444"/>
                          </a:stretch>
                        </a:blipFill>
                      </a:tcPr>
                    </a:tc>
                    <a:tc>
                      <a:txBody>
                        <a:bodyPr/>
                        <a:lstStyle/>
                        <a:p>
                          <a:endParaRPr lang="en-US"/>
                        </a:p>
                      </a:txBody>
                      <a:tcPr>
                        <a:blipFill rotWithShape="0">
                          <a:blip r:embed="rId3"/>
                          <a:stretch>
                            <a:fillRect l="-135613" t="-604444" r="-116038" b="-144444"/>
                          </a:stretch>
                        </a:blipFill>
                      </a:tcPr>
                    </a:tc>
                    <a:tc>
                      <a:txBody>
                        <a:bodyPr/>
                        <a:lstStyle/>
                        <a:p>
                          <a:endParaRPr lang="en-US"/>
                        </a:p>
                      </a:txBody>
                      <a:tcPr anchor="ctr">
                        <a:blipFill rotWithShape="0">
                          <a:blip r:embed="rId3"/>
                          <a:stretch>
                            <a:fillRect l="-204713" t="-604444" r="-820" b="-144444"/>
                          </a:stretch>
                        </a:blipFill>
                      </a:tcPr>
                    </a:tc>
                  </a:tr>
                  <a:tr h="777367">
                    <a:tc>
                      <a:txBody>
                        <a:bodyPr/>
                        <a:lstStyle/>
                        <a:p>
                          <a:endParaRPr lang="en-US"/>
                        </a:p>
                      </a:txBody>
                      <a:tcPr anchor="ctr">
                        <a:blipFill rotWithShape="0">
                          <a:blip r:embed="rId3"/>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3"/>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4"/>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75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88</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3"/>
                          <a:stretch>
                            <a:fillRect l="-116" t="-102381" r="-116977" b="-860714"/>
                          </a:stretch>
                        </a:blipFill>
                      </a:tcPr>
                    </a:tc>
                    <a:tc>
                      <a:txBody>
                        <a:bodyPr/>
                        <a:lstStyle/>
                        <a:p>
                          <a:endParaRPr lang="en-US"/>
                        </a:p>
                      </a:txBody>
                      <a:tcPr>
                        <a:blipFill rotWithShape="0">
                          <a:blip r:embed="rId3"/>
                          <a:stretch>
                            <a:fillRect l="-190909" t="-102381" r="-123060" b="-860714"/>
                          </a:stretch>
                        </a:blipFill>
                      </a:tcPr>
                    </a:tc>
                    <a:tc>
                      <a:txBody>
                        <a:bodyPr/>
                        <a:lstStyle/>
                        <a:p>
                          <a:endParaRPr lang="en-US"/>
                        </a:p>
                      </a:txBody>
                      <a:tcPr anchor="ctr">
                        <a:blipFill rotWithShape="0">
                          <a:blip r:embed="rId3"/>
                          <a:stretch>
                            <a:fillRect l="-238113" t="-102381" r="-726" b="-860714"/>
                          </a:stretch>
                        </a:blipFill>
                      </a:tcPr>
                    </a:tc>
                  </a:tr>
                  <a:tr h="551246">
                    <a:tc>
                      <a:txBody>
                        <a:bodyPr/>
                        <a:lstStyle/>
                        <a:p>
                          <a:endParaRPr lang="en-US"/>
                        </a:p>
                      </a:txBody>
                      <a:tcPr>
                        <a:blipFill rotWithShape="0">
                          <a:blip r:embed="rId3"/>
                          <a:stretch>
                            <a:fillRect l="-116" t="-186813" r="-116977" b="-694505"/>
                          </a:stretch>
                        </a:blipFill>
                      </a:tcPr>
                    </a:tc>
                    <a:tc>
                      <a:txBody>
                        <a:bodyPr/>
                        <a:lstStyle/>
                        <a:p>
                          <a:endParaRPr lang="en-US"/>
                        </a:p>
                      </a:txBody>
                      <a:tcPr>
                        <a:blipFill rotWithShape="0">
                          <a:blip r:embed="rId3"/>
                          <a:stretch>
                            <a:fillRect l="-190909" t="-186813" r="-123060" b="-694505"/>
                          </a:stretch>
                        </a:blipFill>
                      </a:tcPr>
                    </a:tc>
                    <a:tc>
                      <a:txBody>
                        <a:bodyPr/>
                        <a:lstStyle/>
                        <a:p>
                          <a:endParaRPr lang="en-US"/>
                        </a:p>
                      </a:txBody>
                      <a:tcPr anchor="ctr">
                        <a:blipFill rotWithShape="0">
                          <a:blip r:embed="rId3"/>
                          <a:stretch>
                            <a:fillRect l="-238113" t="-186813" r="-726" b="-694505"/>
                          </a:stretch>
                        </a:blipFill>
                      </a:tcPr>
                    </a:tc>
                  </a:tr>
                  <a:tr h="551246">
                    <a:tc>
                      <a:txBody>
                        <a:bodyPr/>
                        <a:lstStyle/>
                        <a:p>
                          <a:endParaRPr lang="en-US"/>
                        </a:p>
                      </a:txBody>
                      <a:tcPr>
                        <a:blipFill rotWithShape="0">
                          <a:blip r:embed="rId3"/>
                          <a:stretch>
                            <a:fillRect l="-116" t="-290000" r="-116977" b="-602222"/>
                          </a:stretch>
                        </a:blipFill>
                      </a:tcPr>
                    </a:tc>
                    <a:tc>
                      <a:txBody>
                        <a:bodyPr/>
                        <a:lstStyle/>
                        <a:p>
                          <a:endParaRPr lang="en-US"/>
                        </a:p>
                      </a:txBody>
                      <a:tcPr>
                        <a:blipFill rotWithShape="0">
                          <a:blip r:embed="rId3"/>
                          <a:stretch>
                            <a:fillRect l="-190909" t="-290000" r="-123060" b="-602222"/>
                          </a:stretch>
                        </a:blipFill>
                      </a:tcPr>
                    </a:tc>
                    <a:tc>
                      <a:txBody>
                        <a:bodyPr/>
                        <a:lstStyle/>
                        <a:p>
                          <a:endParaRPr lang="en-US"/>
                        </a:p>
                      </a:txBody>
                      <a:tcPr anchor="ctr">
                        <a:blipFill rotWithShape="0">
                          <a:blip r:embed="rId3"/>
                          <a:stretch>
                            <a:fillRect l="-238113" t="-290000" r="-726" b="-602222"/>
                          </a:stretch>
                        </a:blipFill>
                      </a:tcPr>
                    </a:tc>
                  </a:tr>
                  <a:tr h="633993">
                    <a:tc>
                      <a:txBody>
                        <a:bodyPr/>
                        <a:lstStyle/>
                        <a:p>
                          <a:endParaRPr lang="en-US"/>
                        </a:p>
                      </a:txBody>
                      <a:tcPr>
                        <a:blipFill rotWithShape="0">
                          <a:blip r:embed="rId3"/>
                          <a:stretch>
                            <a:fillRect l="-116" t="-337500" r="-116977" b="-421154"/>
                          </a:stretch>
                        </a:blipFill>
                      </a:tcPr>
                    </a:tc>
                    <a:tc>
                      <a:txBody>
                        <a:bodyPr/>
                        <a:lstStyle/>
                        <a:p>
                          <a:endParaRPr lang="en-US"/>
                        </a:p>
                      </a:txBody>
                      <a:tcPr>
                        <a:blipFill rotWithShape="0">
                          <a:blip r:embed="rId3"/>
                          <a:stretch>
                            <a:fillRect l="-190909" t="-337500" r="-123060" b="-421154"/>
                          </a:stretch>
                        </a:blipFill>
                      </a:tcPr>
                    </a:tc>
                    <a:tc>
                      <a:txBody>
                        <a:bodyPr/>
                        <a:lstStyle/>
                        <a:p>
                          <a:endParaRPr lang="en-US"/>
                        </a:p>
                      </a:txBody>
                      <a:tcPr anchor="ctr">
                        <a:blipFill rotWithShape="0">
                          <a:blip r:embed="rId3"/>
                          <a:stretch>
                            <a:fillRect l="-238113" t="-337500" r="-726" b="-421154"/>
                          </a:stretch>
                        </a:blipFill>
                      </a:tcPr>
                    </a:tc>
                  </a:tr>
                  <a:tr h="731203">
                    <a:tc>
                      <a:txBody>
                        <a:bodyPr/>
                        <a:lstStyle/>
                        <a:p>
                          <a:endParaRPr lang="en-US"/>
                        </a:p>
                      </a:txBody>
                      <a:tcPr>
                        <a:blipFill rotWithShape="0">
                          <a:blip r:embed="rId3"/>
                          <a:stretch>
                            <a:fillRect l="-116" t="-379167" r="-116977" b="-265000"/>
                          </a:stretch>
                        </a:blipFill>
                      </a:tcPr>
                    </a:tc>
                    <a:tc>
                      <a:txBody>
                        <a:bodyPr/>
                        <a:lstStyle/>
                        <a:p>
                          <a:endParaRPr lang="en-US"/>
                        </a:p>
                      </a:txBody>
                      <a:tcPr>
                        <a:blipFill rotWithShape="0">
                          <a:blip r:embed="rId3"/>
                          <a:stretch>
                            <a:fillRect l="-190909" t="-379167" r="-123060" b="-265000"/>
                          </a:stretch>
                        </a:blipFill>
                      </a:tcPr>
                    </a:tc>
                    <a:tc>
                      <a:txBody>
                        <a:bodyPr/>
                        <a:lstStyle/>
                        <a:p>
                          <a:endParaRPr lang="en-US"/>
                        </a:p>
                      </a:txBody>
                      <a:tcPr anchor="ctr">
                        <a:blipFill rotWithShape="0">
                          <a:blip r:embed="rId3"/>
                          <a:stretch>
                            <a:fillRect l="-238113" t="-379167" r="-726" b="-265000"/>
                          </a:stretch>
                        </a:blipFill>
                      </a:tcPr>
                    </a:tc>
                  </a:tr>
                  <a:tr h="592201">
                    <a:tc>
                      <a:txBody>
                        <a:bodyPr/>
                        <a:lstStyle/>
                        <a:p>
                          <a:endParaRPr lang="en-US"/>
                        </a:p>
                      </a:txBody>
                      <a:tcPr>
                        <a:blipFill rotWithShape="0">
                          <a:blip r:embed="rId3"/>
                          <a:stretch>
                            <a:fillRect l="-116" t="-586735" r="-116977" b="-224490"/>
                          </a:stretch>
                        </a:blipFill>
                      </a:tcPr>
                    </a:tc>
                    <a:tc>
                      <a:txBody>
                        <a:bodyPr/>
                        <a:lstStyle/>
                        <a:p>
                          <a:endParaRPr lang="en-US"/>
                        </a:p>
                      </a:txBody>
                      <a:tcPr>
                        <a:blipFill rotWithShape="0">
                          <a:blip r:embed="rId3"/>
                          <a:stretch>
                            <a:fillRect l="-190909" t="-586735" r="-123060" b="-224490"/>
                          </a:stretch>
                        </a:blipFill>
                      </a:tcPr>
                    </a:tc>
                    <a:tc>
                      <a:txBody>
                        <a:bodyPr/>
                        <a:lstStyle/>
                        <a:p>
                          <a:endParaRPr lang="en-US"/>
                        </a:p>
                      </a:txBody>
                      <a:tcPr anchor="ctr">
                        <a:blipFill rotWithShape="0">
                          <a:blip r:embed="rId3"/>
                          <a:stretch>
                            <a:fillRect l="-238113" t="-586735" r="-726" b="-224490"/>
                          </a:stretch>
                        </a:blipFill>
                      </a:tcPr>
                    </a:tc>
                  </a:tr>
                  <a:tr h="552234">
                    <a:tc>
                      <a:txBody>
                        <a:bodyPr/>
                        <a:lstStyle/>
                        <a:p>
                          <a:endParaRPr lang="en-US"/>
                        </a:p>
                      </a:txBody>
                      <a:tcPr>
                        <a:blipFill rotWithShape="0">
                          <a:blip r:embed="rId3"/>
                          <a:stretch>
                            <a:fillRect l="-116" t="-747778" r="-116977" b="-144444"/>
                          </a:stretch>
                        </a:blipFill>
                      </a:tcPr>
                    </a:tc>
                    <a:tc>
                      <a:txBody>
                        <a:bodyPr/>
                        <a:lstStyle/>
                        <a:p>
                          <a:endParaRPr lang="en-US"/>
                        </a:p>
                      </a:txBody>
                      <a:tcPr>
                        <a:blipFill rotWithShape="0">
                          <a:blip r:embed="rId3"/>
                          <a:stretch>
                            <a:fillRect l="-190909" t="-747778" r="-123060" b="-144444"/>
                          </a:stretch>
                        </a:blipFill>
                      </a:tcPr>
                    </a:tc>
                    <a:tc>
                      <a:txBody>
                        <a:bodyPr/>
                        <a:lstStyle/>
                        <a:p>
                          <a:endParaRPr lang="en-US"/>
                        </a:p>
                      </a:txBody>
                      <a:tcPr anchor="ctr">
                        <a:blipFill rotWithShape="0">
                          <a:blip r:embed="rId3"/>
                          <a:stretch>
                            <a:fillRect l="-238113" t="-747778" r="-726" b="-144444"/>
                          </a:stretch>
                        </a:blipFill>
                      </a:tcPr>
                    </a:tc>
                  </a:tr>
                  <a:tr h="776288">
                    <a:tc>
                      <a:txBody>
                        <a:bodyPr/>
                        <a:lstStyle/>
                        <a:p>
                          <a:endParaRPr lang="en-US"/>
                        </a:p>
                      </a:txBody>
                      <a:tcPr>
                        <a:blipFill rotWithShape="0">
                          <a:blip r:embed="rId3"/>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3"/>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156823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89</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3"/>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4"/>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5"/>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6"/>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7"/>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8"/>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9"/>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74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129589"/>
            <a:ext cx="2576623" cy="1179095"/>
            <a:chOff x="3312867" y="1299411"/>
            <a:chExt cx="3996394"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4299129" y="4110788"/>
            <a:ext cx="2555358" cy="1179095"/>
            <a:chOff x="3312867" y="1299411"/>
            <a:chExt cx="3963412" cy="1828800"/>
          </a:xfrm>
        </p:grpSpPr>
        <p:sp>
          <p:nvSpPr>
            <p:cNvPr id="11" name="Oval 1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1" idx="6"/>
              <a:endCxn id="17" idx="2"/>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299129" y="2129588"/>
            <a:ext cx="2576623" cy="1179095"/>
            <a:chOff x="3312867" y="1299411"/>
            <a:chExt cx="3996394" cy="1828800"/>
          </a:xfrm>
        </p:grpSpPr>
        <p:sp>
          <p:nvSpPr>
            <p:cNvPr id="14" name="Oval 1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6"/>
              <a:endCxn id="67" idx="2"/>
            </p:cNvCxnSpPr>
            <p:nvPr/>
          </p:nvCxnSpPr>
          <p:spPr>
            <a:xfrm flipV="1">
              <a:off x="5141667" y="2208495"/>
              <a:ext cx="2167594" cy="531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7" idx="2"/>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254442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2544425"/>
                <a:ext cx="695861"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4561835"/>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4561835"/>
                <a:ext cx="113401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493308"/>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493308"/>
                <a:ext cx="686092" cy="280333"/>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7"/>
                <a:stretch>
                  <a:fillRect b="-17778"/>
                </a:stretch>
              </a:blipFill>
            </p:spPr>
            <p:txBody>
              <a:bodyPr/>
              <a:lstStyle/>
              <a:p>
                <a:r>
                  <a:rPr lang="en-US">
                    <a:noFill/>
                  </a:rPr>
                  <a:t> </a:t>
                </a:r>
              </a:p>
            </p:txBody>
          </p:sp>
        </mc:Fallback>
      </mc:AlternateContent>
      <p:sp>
        <p:nvSpPr>
          <p:cNvPr id="44" name="TextBox 43"/>
          <p:cNvSpPr txBox="1"/>
          <p:nvPr/>
        </p:nvSpPr>
        <p:spPr>
          <a:xfrm>
            <a:off x="1522530" y="1327484"/>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1369426"/>
            <a:ext cx="2170400" cy="369332"/>
          </a:xfrm>
          <a:prstGeom prst="rect">
            <a:avLst/>
          </a:prstGeom>
          <a:noFill/>
        </p:spPr>
        <p:txBody>
          <a:bodyPr wrap="square" lIns="0" tIns="0" rIns="0" bIns="0" rtlCol="0">
            <a:spAutoFit/>
          </a:bodyPr>
          <a:lstStyle/>
          <a:p>
            <a:r>
              <a:rPr lang="en-US" sz="2400">
                <a:latin typeface="Karla" charset="0"/>
                <a:ea typeface="Karla" charset="0"/>
                <a:cs typeface="Karla" charset="0"/>
              </a:rPr>
              <a:t>hidden layer 1</a:t>
            </a:r>
            <a:endParaRPr lang="en-US" sz="2400" dirty="0">
              <a:latin typeface="Karla" charset="0"/>
              <a:ea typeface="Karla" charset="0"/>
              <a:cs typeface="Karla" charset="0"/>
            </a:endParaRPr>
          </a:p>
        </p:txBody>
      </p:sp>
      <p:sp>
        <p:nvSpPr>
          <p:cNvPr id="46" name="TextBox 45"/>
          <p:cNvSpPr txBox="1"/>
          <p:nvPr/>
        </p:nvSpPr>
        <p:spPr>
          <a:xfrm>
            <a:off x="9244815" y="1366851"/>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110788"/>
            <a:ext cx="2555360" cy="1179095"/>
            <a:chOff x="3439720" y="1249823"/>
            <a:chExt cx="3963415"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5"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6854487" y="3633477"/>
            <a:ext cx="2576623" cy="1701954"/>
            <a:chOff x="3312867" y="488446"/>
            <a:chExt cx="3996394" cy="2639765"/>
          </a:xfrm>
        </p:grpSpPr>
        <p:sp>
          <p:nvSpPr>
            <p:cNvPr id="61" name="Oval 6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2922864" y="2126160"/>
            <a:ext cx="5131983" cy="2574176"/>
            <a:chOff x="-2818142" y="1299411"/>
            <a:chExt cx="7959809" cy="3992599"/>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219129"/>
              <a:ext cx="2134615" cy="307288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stCxn id="14" idx="6"/>
            <a:endCxn id="61" idx="2"/>
          </p:cNvCxnSpPr>
          <p:nvPr/>
        </p:nvCxnSpPr>
        <p:spPr>
          <a:xfrm>
            <a:off x="5478224" y="2719136"/>
            <a:ext cx="1376263" cy="2026748"/>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1" idx="6"/>
            <a:endCxn id="67" idx="2"/>
          </p:cNvCxnSpPr>
          <p:nvPr/>
        </p:nvCxnSpPr>
        <p:spPr>
          <a:xfrm flipV="1">
            <a:off x="5478224" y="2715708"/>
            <a:ext cx="1397528" cy="1984628"/>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7" idx="6"/>
          </p:cNvCxnSpPr>
          <p:nvPr/>
        </p:nvCxnSpPr>
        <p:spPr>
          <a:xfrm>
            <a:off x="8054847" y="2715708"/>
            <a:ext cx="1376263" cy="96000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p:cNvSpPr txBox="1"/>
              <p:nvPr/>
            </p:nvSpPr>
            <p:spPr>
              <a:xfrm>
                <a:off x="7125493" y="2574166"/>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25493" y="2574166"/>
                <a:ext cx="695861"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7125493" y="4553809"/>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22</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553809"/>
                <a:ext cx="695861" cy="276999"/>
              </a:xfrm>
              <a:prstGeom prst="rect">
                <a:avLst/>
              </a:prstGeom>
              <a:blipFill rotWithShape="0">
                <a:blip r:embed="rId9"/>
                <a:stretch>
                  <a:fillRect b="-17778"/>
                </a:stretch>
              </a:blipFill>
            </p:spPr>
            <p:txBody>
              <a:bodyPr/>
              <a:lstStyle/>
              <a:p>
                <a:r>
                  <a:rPr lang="en-US">
                    <a:noFill/>
                  </a:rPr>
                  <a:t> </a:t>
                </a:r>
              </a:p>
            </p:txBody>
          </p:sp>
        </mc:Fallback>
      </mc:AlternateContent>
      <p:sp>
        <p:nvSpPr>
          <p:cNvPr id="74" name="Oval 73"/>
          <p:cNvSpPr>
            <a:spLocks noChangeAspect="1"/>
          </p:cNvSpPr>
          <p:nvPr/>
        </p:nvSpPr>
        <p:spPr>
          <a:xfrm>
            <a:off x="9452375" y="304392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1366851"/>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2</a:t>
            </a:r>
          </a:p>
        </p:txBody>
      </p:sp>
    </p:spTree>
    <p:extLst>
      <p:ext uri="{BB962C8B-B14F-4D97-AF65-F5344CB8AC3E}">
        <p14:creationId xmlns:p14="http://schemas.microsoft.com/office/powerpoint/2010/main" val="10592478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90</a:t>
            </a:fld>
            <a:endParaRPr lang="en-US"/>
          </a:p>
        </p:txBody>
      </p:sp>
      <p:sp>
        <p:nvSpPr>
          <p:cNvPr id="93" name="TextBox 92"/>
          <p:cNvSpPr txBox="1"/>
          <p:nvPr/>
        </p:nvSpPr>
        <p:spPr>
          <a:xfrm>
            <a:off x="716623" y="982935"/>
            <a:ext cx="10893486" cy="3277820"/>
          </a:xfrm>
          <a:prstGeom prst="rect">
            <a:avLst/>
          </a:prstGeom>
          <a:noFill/>
        </p:spPr>
        <p:txBody>
          <a:bodyPr wrap="square" rtlCol="0">
            <a:spAutoFit/>
          </a:bodyPr>
          <a:lstStyle/>
          <a:p>
            <a:pPr marL="342900" indent="-342900">
              <a:spcAft>
                <a:spcPts val="600"/>
              </a:spcAft>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smtClean="0">
                <a:solidFill>
                  <a:schemeClr val="tx1">
                    <a:lumMod val="75000"/>
                    <a:lumOff val="25000"/>
                  </a:schemeClr>
                </a:solidFill>
                <a:latin typeface="Karla" charset="0"/>
                <a:ea typeface="Karla" charset="0"/>
                <a:cs typeface="Karla" charset="0"/>
              </a:rPr>
              <a:t>X</a:t>
            </a:r>
            <a:r>
              <a:rPr lang="en-US" sz="2400" i="1" dirty="0" smtClean="0">
                <a:solidFill>
                  <a:schemeClr val="tx1">
                    <a:lumMod val="75000"/>
                    <a:lumOff val="25000"/>
                  </a:schemeClr>
                </a:solidFill>
                <a:latin typeface="Karla" charset="0"/>
                <a:ea typeface="Karla" charset="0"/>
                <a:cs typeface="Karla" charset="0"/>
              </a:rPr>
              <a:t>, y</a:t>
            </a:r>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spcAft>
                <a:spcPts val="600"/>
              </a:spcAft>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smtClean="0">
                <a:solidFill>
                  <a:schemeClr val="tx1">
                    <a:lumMod val="75000"/>
                    <a:lumOff val="25000"/>
                  </a:schemeClr>
                </a:solidFill>
                <a:latin typeface="Karla" charset="0"/>
                <a:ea typeface="Karla" charset="0"/>
                <a:cs typeface="Karla" charset="0"/>
              </a:rPr>
              <a:t>X</a:t>
            </a:r>
            <a:r>
              <a:rPr lang="en-US" sz="2400" i="1" dirty="0" smtClean="0">
                <a:solidFill>
                  <a:schemeClr val="tx1">
                    <a:lumMod val="75000"/>
                    <a:lumOff val="25000"/>
                  </a:schemeClr>
                </a:solidFill>
                <a:latin typeface="Karla" charset="0"/>
                <a:ea typeface="Karla" charset="0"/>
                <a:cs typeface="Karla" charset="0"/>
              </a:rPr>
              <a:t>, y, W</a:t>
            </a:r>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returns the derivatives and then we can use gradient descent to update.</a:t>
            </a:r>
          </a:p>
          <a:p>
            <a:pPr marL="342900" indent="-342900">
              <a:spcAft>
                <a:spcPts val="6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endParaRPr lang="en-US" sz="2400" dirty="0">
              <a:solidFill>
                <a:schemeClr val="tx1">
                  <a:lumMod val="75000"/>
                  <a:lumOff val="25000"/>
                </a:schemeClr>
              </a:solidFill>
              <a:latin typeface="Karla" charset="0"/>
              <a:ea typeface="Karla" charset="0"/>
              <a:cs typeface="Karla" charset="0"/>
            </a:endParaRPr>
          </a:p>
          <a:p>
            <a:pPr>
              <a:spcAft>
                <a:spcPts val="600"/>
              </a:spcAft>
            </a:pPr>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a:t>
            </a:r>
            <a:r>
              <a:rPr lang="en-US" sz="2400" dirty="0" smtClean="0">
                <a:solidFill>
                  <a:schemeClr val="tx1">
                    <a:lumMod val="75000"/>
                    <a:lumOff val="25000"/>
                  </a:schemeClr>
                </a:solidFill>
                <a:latin typeface="Karla" charset="0"/>
                <a:ea typeface="Karla" charset="0"/>
                <a:cs typeface="Karla" charset="0"/>
              </a:rPr>
              <a:t>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3"/>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4"/>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1090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91</a:t>
            </a:fld>
            <a:endParaRPr lang="en-US"/>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8" name="TextBox 37"/>
          <p:cNvSpPr txBox="1"/>
          <p:nvPr/>
        </p:nvSpPr>
        <p:spPr>
          <a:xfrm>
            <a:off x="716623" y="982935"/>
            <a:ext cx="10454959" cy="3354765"/>
          </a:xfrm>
          <a:prstGeom prst="rect">
            <a:avLst/>
          </a:prstGeom>
          <a:noFill/>
        </p:spPr>
        <p:txBody>
          <a:bodyPr wrap="square" rtlCol="0">
            <a:spAutoFit/>
          </a:bodyPr>
          <a:lstStyle/>
          <a:p>
            <a:pPr marL="342900" indent="-342900">
              <a:spcAft>
                <a:spcPts val="600"/>
              </a:spcAft>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smtClean="0">
                <a:solidFill>
                  <a:schemeClr val="tx1">
                    <a:lumMod val="75000"/>
                    <a:lumOff val="25000"/>
                  </a:schemeClr>
                </a:solidFill>
                <a:latin typeface="Karla" charset="0"/>
                <a:ea typeface="Karla" charset="0"/>
                <a:cs typeface="Karla" charset="0"/>
              </a:rPr>
              <a:t>X</a:t>
            </a:r>
            <a:r>
              <a:rPr lang="en-US" sz="2400" i="1" dirty="0" smtClean="0">
                <a:solidFill>
                  <a:schemeClr val="tx1">
                    <a:lumMod val="75000"/>
                    <a:lumOff val="25000"/>
                  </a:schemeClr>
                </a:solidFill>
                <a:latin typeface="Karla" charset="0"/>
                <a:ea typeface="Karla" charset="0"/>
                <a:cs typeface="Karla" charset="0"/>
              </a:rPr>
              <a:t>, y</a:t>
            </a:r>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spcAft>
                <a:spcPts val="600"/>
              </a:spcAft>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smtClean="0">
                <a:solidFill>
                  <a:schemeClr val="tx1">
                    <a:lumMod val="75000"/>
                    <a:lumOff val="25000"/>
                  </a:schemeClr>
                </a:solidFill>
                <a:latin typeface="Karla" charset="0"/>
                <a:ea typeface="Karla" charset="0"/>
                <a:cs typeface="Karla" charset="0"/>
              </a:rPr>
              <a:t>X</a:t>
            </a:r>
            <a:r>
              <a:rPr lang="en-US" sz="2400" i="1" dirty="0" smtClean="0">
                <a:solidFill>
                  <a:schemeClr val="tx1">
                    <a:lumMod val="75000"/>
                    <a:lumOff val="25000"/>
                  </a:schemeClr>
                </a:solidFill>
                <a:latin typeface="Karla" charset="0"/>
                <a:ea typeface="Karla" charset="0"/>
                <a:cs typeface="Karla" charset="0"/>
              </a:rPr>
              <a:t>, y, W</a:t>
            </a:r>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returns the derivatives and then we can use gradient descent to update.</a:t>
            </a:r>
          </a:p>
          <a:p>
            <a:pPr marL="342900" indent="-342900">
              <a:spcAft>
                <a:spcPts val="6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endParaRPr lang="en-US" sz="2400" dirty="0" smtClean="0">
              <a:solidFill>
                <a:schemeClr val="tx1">
                  <a:lumMod val="75000"/>
                  <a:lumOff val="25000"/>
                </a:schemeClr>
              </a:solidFill>
              <a:latin typeface="Karla" charset="0"/>
              <a:ea typeface="Karla" charset="0"/>
              <a:cs typeface="Karla" charset="0"/>
            </a:endParaRPr>
          </a:p>
          <a:p>
            <a:pPr>
              <a:spcAft>
                <a:spcPts val="600"/>
              </a:spcAft>
            </a:pPr>
            <a:r>
              <a:rPr lang="en-US" sz="2400" dirty="0" smtClean="0">
                <a:solidFill>
                  <a:schemeClr val="tx1">
                    <a:lumMod val="75000"/>
                    <a:lumOff val="25000"/>
                  </a:schemeClr>
                </a:solidFill>
                <a:latin typeface="Karla" charset="0"/>
                <a:ea typeface="Karla" charset="0"/>
                <a:cs typeface="Karla" charset="0"/>
              </a:rPr>
              <a:t>Than this one: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71601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92</a:t>
            </a:fld>
            <a:endParaRPr lang="en-US"/>
          </a:p>
        </p:txBody>
      </p:sp>
      <mc:AlternateContent xmlns:mc="http://schemas.openxmlformats.org/markup-compatibility/2006">
        <mc:Choice xmlns:a14="http://schemas.microsoft.com/office/drawing/2010/main"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a:t>
                </a:r>
                <a:r>
                  <a:rPr lang="en-US" sz="2400" dirty="0" smtClean="0">
                    <a:solidFill>
                      <a:schemeClr val="tx1">
                        <a:lumMod val="75000"/>
                        <a:lumOff val="25000"/>
                      </a:schemeClr>
                    </a:solidFill>
                    <a:latin typeface="Karla" charset="0"/>
                    <a:ea typeface="Karla" charset="0"/>
                    <a:cs typeface="Karla" charset="0"/>
                  </a:rPr>
                  <a:t>loss function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a:t>
                </a:r>
                <a:r>
                  <a:rPr lang="en-US" sz="2400" dirty="0" smtClean="0">
                    <a:solidFill>
                      <a:schemeClr val="tx1">
                        <a:lumMod val="75000"/>
                        <a:lumOff val="25000"/>
                      </a:schemeClr>
                    </a:solidFill>
                    <a:latin typeface="Karla" charset="0"/>
                    <a:ea typeface="Karla" charset="0"/>
                    <a:cs typeface="Karla" charset="0"/>
                  </a:rPr>
                  <a:t>exact</a:t>
                </a:r>
                <a:endParaRPr lang="en-US" sz="2400" dirty="0" smtClean="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a:t>
                </a:r>
                <a:r>
                  <a:rPr lang="en-US" sz="2400" dirty="0" smtClean="0">
                    <a:solidFill>
                      <a:schemeClr val="tx1">
                        <a:lumMod val="75000"/>
                        <a:lumOff val="25000"/>
                      </a:schemeClr>
                    </a:solidFill>
                    <a:latin typeface="Karla" charset="0"/>
                    <a:ea typeface="Karla" charset="0"/>
                    <a:cs typeface="Karla" charset="0"/>
                  </a:rPr>
                  <a:t>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3"/>
                <a:stretch>
                  <a:fillRect l="-933" t="-929" r="-58" b="-1742"/>
                </a:stretch>
              </a:blipFill>
            </p:spPr>
            <p:txBody>
              <a:bodyPr/>
              <a:lstStyle/>
              <a:p>
                <a:r>
                  <a:rPr lang="en-US">
                    <a:noFill/>
                  </a:rPr>
                  <a:t> </a:t>
                </a:r>
              </a:p>
            </p:txBody>
          </p:sp>
        </mc:Fallback>
      </mc:AlternateContent>
    </p:spTree>
    <p:extLst>
      <p:ext uri="{BB962C8B-B14F-4D97-AF65-F5344CB8AC3E}">
        <p14:creationId xmlns:p14="http://schemas.microsoft.com/office/powerpoint/2010/main" val="8875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3"/>
                          <a:stretch>
                            <a:fillRect l="-419257" t="-2353" r="-1351" b="-876471"/>
                          </a:stretch>
                        </a:blipFill>
                      </a:tcPr>
                    </a:tc>
                  </a:tr>
                  <a:tr h="514712">
                    <a:tc>
                      <a:txBody>
                        <a:bodyPr/>
                        <a:lstStyle/>
                        <a:p>
                          <a:endParaRPr lang="en-US"/>
                        </a:p>
                      </a:txBody>
                      <a:tcPr anchor="ctr">
                        <a:blipFill rotWithShape="0">
                          <a:blip r:embed="rId3"/>
                          <a:stretch>
                            <a:fillRect l="-241" t="-102353" r="-271084" b="-776471"/>
                          </a:stretch>
                        </a:blipFill>
                      </a:tcPr>
                    </a:tc>
                    <a:tc>
                      <a:txBody>
                        <a:bodyPr/>
                        <a:lstStyle/>
                        <a:p>
                          <a:endParaRPr lang="en-US"/>
                        </a:p>
                      </a:txBody>
                      <a:tcPr>
                        <a:blipFill rotWithShape="0">
                          <a:blip r:embed="rId3"/>
                          <a:stretch>
                            <a:fillRect l="-179310" t="-102353" r="-384914" b="-776471"/>
                          </a:stretch>
                        </a:blipFill>
                      </a:tcPr>
                    </a:tc>
                    <a:tc>
                      <a:txBody>
                        <a:bodyPr/>
                        <a:lstStyle/>
                        <a:p>
                          <a:endParaRPr lang="en-US"/>
                        </a:p>
                      </a:txBody>
                      <a:tcPr anchor="ctr">
                        <a:blipFill rotWithShape="0">
                          <a:blip r:embed="rId3"/>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3"/>
                          <a:stretch>
                            <a:fillRect l="-241" t="-191111" r="-271084" b="-633333"/>
                          </a:stretch>
                        </a:blipFill>
                      </a:tcPr>
                    </a:tc>
                    <a:tc>
                      <a:txBody>
                        <a:bodyPr/>
                        <a:lstStyle/>
                        <a:p>
                          <a:endParaRPr lang="en-US"/>
                        </a:p>
                      </a:txBody>
                      <a:tcPr>
                        <a:blipFill rotWithShape="0">
                          <a:blip r:embed="rId3"/>
                          <a:stretch>
                            <a:fillRect l="-179310" t="-191111" r="-384914" b="-633333"/>
                          </a:stretch>
                        </a:blipFill>
                      </a:tcPr>
                    </a:tc>
                    <a:tc>
                      <a:txBody>
                        <a:bodyPr/>
                        <a:lstStyle/>
                        <a:p>
                          <a:endParaRPr lang="en-US"/>
                        </a:p>
                      </a:txBody>
                      <a:tcPr anchor="ctr">
                        <a:blipFill rotWithShape="0">
                          <a:blip r:embed="rId3"/>
                          <a:stretch>
                            <a:fillRect l="-218919" t="-191111" r="-201689" b="-633333"/>
                          </a:stretch>
                        </a:blipFill>
                      </a:tcPr>
                    </a:tc>
                    <a:tc>
                      <a:txBody>
                        <a:bodyPr/>
                        <a:lstStyle/>
                        <a:p>
                          <a:endParaRPr lang="en-US"/>
                        </a:p>
                      </a:txBody>
                      <a:tcPr anchor="ctr">
                        <a:blipFill rotWithShape="0">
                          <a:blip r:embed="rId3"/>
                          <a:stretch>
                            <a:fillRect l="-317845" t="-191111" r="-101010" b="-633333"/>
                          </a:stretch>
                        </a:blipFill>
                      </a:tcPr>
                    </a:tc>
                    <a:tc>
                      <a:txBody>
                        <a:bodyPr/>
                        <a:lstStyle/>
                        <a:p>
                          <a:endParaRPr lang="en-US"/>
                        </a:p>
                      </a:txBody>
                      <a:tcPr anchor="ctr">
                        <a:blipFill rotWithShape="0">
                          <a:blip r:embed="rId3"/>
                          <a:stretch>
                            <a:fillRect l="-419257" t="-191111" r="-1351" b="-633333"/>
                          </a:stretch>
                        </a:blipFill>
                      </a:tcPr>
                    </a:tc>
                  </a:tr>
                  <a:tr h="551246">
                    <a:tc>
                      <a:txBody>
                        <a:bodyPr/>
                        <a:lstStyle/>
                        <a:p>
                          <a:endParaRPr lang="en-US"/>
                        </a:p>
                      </a:txBody>
                      <a:tcPr anchor="ctr">
                        <a:blipFill rotWithShape="0">
                          <a:blip r:embed="rId3"/>
                          <a:stretch>
                            <a:fillRect l="-241" t="-291111" r="-271084" b="-533333"/>
                          </a:stretch>
                        </a:blipFill>
                      </a:tcPr>
                    </a:tc>
                    <a:tc>
                      <a:txBody>
                        <a:bodyPr/>
                        <a:lstStyle/>
                        <a:p>
                          <a:endParaRPr lang="en-US"/>
                        </a:p>
                      </a:txBody>
                      <a:tcPr>
                        <a:blipFill rotWithShape="0">
                          <a:blip r:embed="rId3"/>
                          <a:stretch>
                            <a:fillRect l="-179310" t="-291111" r="-384914" b="-533333"/>
                          </a:stretch>
                        </a:blipFill>
                      </a:tcPr>
                    </a:tc>
                    <a:tc>
                      <a:txBody>
                        <a:bodyPr/>
                        <a:lstStyle/>
                        <a:p>
                          <a:endParaRPr lang="en-US"/>
                        </a:p>
                      </a:txBody>
                      <a:tcPr anchor="ctr">
                        <a:blipFill rotWithShape="0">
                          <a:blip r:embed="rId3"/>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3"/>
                          <a:stretch>
                            <a:fillRect l="-419257" t="-291111" r="-1351" b="-533333"/>
                          </a:stretch>
                        </a:blipFill>
                      </a:tcPr>
                    </a:tc>
                  </a:tr>
                  <a:tr h="633993">
                    <a:tc>
                      <a:txBody>
                        <a:bodyPr/>
                        <a:lstStyle/>
                        <a:p>
                          <a:endParaRPr lang="en-US"/>
                        </a:p>
                      </a:txBody>
                      <a:tcPr anchor="ctr">
                        <a:blipFill rotWithShape="0">
                          <a:blip r:embed="rId3"/>
                          <a:stretch>
                            <a:fillRect l="-241" t="-335238" r="-271084" b="-357143"/>
                          </a:stretch>
                        </a:blipFill>
                      </a:tcPr>
                    </a:tc>
                    <a:tc>
                      <a:txBody>
                        <a:bodyPr/>
                        <a:lstStyle/>
                        <a:p>
                          <a:endParaRPr lang="en-US"/>
                        </a:p>
                      </a:txBody>
                      <a:tcPr>
                        <a:blipFill rotWithShape="0">
                          <a:blip r:embed="rId3"/>
                          <a:stretch>
                            <a:fillRect l="-179310" t="-335238" r="-384914" b="-357143"/>
                          </a:stretch>
                        </a:blipFill>
                      </a:tcPr>
                    </a:tc>
                    <a:tc>
                      <a:txBody>
                        <a:bodyPr/>
                        <a:lstStyle/>
                        <a:p>
                          <a:endParaRPr lang="en-US"/>
                        </a:p>
                      </a:txBody>
                      <a:tcPr anchor="ctr">
                        <a:blipFill rotWithShape="0">
                          <a:blip r:embed="rId3"/>
                          <a:stretch>
                            <a:fillRect l="-218919" t="-335238" r="-201689" b="-357143"/>
                          </a:stretch>
                        </a:blipFill>
                      </a:tcPr>
                    </a:tc>
                    <a:tc>
                      <a:txBody>
                        <a:bodyPr/>
                        <a:lstStyle/>
                        <a:p>
                          <a:endParaRPr lang="en-US"/>
                        </a:p>
                      </a:txBody>
                      <a:tcPr anchor="ctr">
                        <a:blipFill rotWithShape="0">
                          <a:blip r:embed="rId3"/>
                          <a:stretch>
                            <a:fillRect l="-317845" t="-335238" r="-101010" b="-357143"/>
                          </a:stretch>
                        </a:blipFill>
                      </a:tcPr>
                    </a:tc>
                    <a:tc>
                      <a:txBody>
                        <a:bodyPr/>
                        <a:lstStyle/>
                        <a:p>
                          <a:endParaRPr lang="en-US"/>
                        </a:p>
                      </a:txBody>
                      <a:tcPr anchor="ctr">
                        <a:blipFill rotWithShape="0">
                          <a:blip r:embed="rId3"/>
                          <a:stretch>
                            <a:fillRect l="-419257" t="-335238" r="-1351" b="-357143"/>
                          </a:stretch>
                        </a:blipFill>
                      </a:tcPr>
                    </a:tc>
                  </a:tr>
                  <a:tr h="726313">
                    <a:tc>
                      <a:txBody>
                        <a:bodyPr/>
                        <a:lstStyle/>
                        <a:p>
                          <a:endParaRPr lang="en-US"/>
                        </a:p>
                      </a:txBody>
                      <a:tcPr anchor="ctr">
                        <a:blipFill rotWithShape="0">
                          <a:blip r:embed="rId3"/>
                          <a:stretch>
                            <a:fillRect l="-241" t="-384034" r="-271084" b="-215126"/>
                          </a:stretch>
                        </a:blipFill>
                      </a:tcPr>
                    </a:tc>
                    <a:tc>
                      <a:txBody>
                        <a:bodyPr/>
                        <a:lstStyle/>
                        <a:p>
                          <a:endParaRPr lang="en-US"/>
                        </a:p>
                      </a:txBody>
                      <a:tcPr>
                        <a:blipFill rotWithShape="0">
                          <a:blip r:embed="rId3"/>
                          <a:stretch>
                            <a:fillRect l="-179310" t="-384034" r="-384914" b="-215126"/>
                          </a:stretch>
                        </a:blipFill>
                      </a:tcPr>
                    </a:tc>
                    <a:tc>
                      <a:txBody>
                        <a:bodyPr/>
                        <a:lstStyle/>
                        <a:p>
                          <a:endParaRPr lang="en-US"/>
                        </a:p>
                      </a:txBody>
                      <a:tcPr anchor="ctr">
                        <a:blipFill rotWithShape="0">
                          <a:blip r:embed="rId3"/>
                          <a:stretch>
                            <a:fillRect l="-218919" t="-384034" r="-201689" b="-215126"/>
                          </a:stretch>
                        </a:blipFill>
                      </a:tcPr>
                    </a:tc>
                    <a:tc>
                      <a:txBody>
                        <a:bodyPr/>
                        <a:lstStyle/>
                        <a:p>
                          <a:endParaRPr lang="en-US"/>
                        </a:p>
                      </a:txBody>
                      <a:tcPr anchor="ctr">
                        <a:blipFill rotWithShape="0">
                          <a:blip r:embed="rId3"/>
                          <a:stretch>
                            <a:fillRect l="-317845" t="-384034" r="-101010" b="-215126"/>
                          </a:stretch>
                        </a:blipFill>
                      </a:tcPr>
                    </a:tc>
                    <a:tc>
                      <a:txBody>
                        <a:bodyPr/>
                        <a:lstStyle/>
                        <a:p>
                          <a:endParaRPr lang="en-US"/>
                        </a:p>
                      </a:txBody>
                      <a:tcPr anchor="ctr">
                        <a:blipFill rotWithShape="0">
                          <a:blip r:embed="rId3"/>
                          <a:stretch>
                            <a:fillRect l="-419257" t="-384034" r="-1351" b="-215126"/>
                          </a:stretch>
                        </a:blipFill>
                      </a:tcPr>
                    </a:tc>
                  </a:tr>
                  <a:tr h="552234">
                    <a:tc>
                      <a:txBody>
                        <a:bodyPr/>
                        <a:lstStyle/>
                        <a:p>
                          <a:endParaRPr lang="en-US"/>
                        </a:p>
                      </a:txBody>
                      <a:tcPr anchor="ctr">
                        <a:blipFill rotWithShape="0">
                          <a:blip r:embed="rId3"/>
                          <a:stretch>
                            <a:fillRect l="-241" t="-640000" r="-271084" b="-184444"/>
                          </a:stretch>
                        </a:blipFill>
                      </a:tcPr>
                    </a:tc>
                    <a:tc>
                      <a:txBody>
                        <a:bodyPr/>
                        <a:lstStyle/>
                        <a:p>
                          <a:endParaRPr lang="en-US"/>
                        </a:p>
                      </a:txBody>
                      <a:tcPr>
                        <a:blipFill rotWithShape="0">
                          <a:blip r:embed="rId3"/>
                          <a:stretch>
                            <a:fillRect l="-179310" t="-640000" r="-384914" b="-184444"/>
                          </a:stretch>
                        </a:blipFill>
                      </a:tcPr>
                    </a:tc>
                    <a:tc>
                      <a:txBody>
                        <a:bodyPr/>
                        <a:lstStyle/>
                        <a:p>
                          <a:endParaRPr lang="en-US"/>
                        </a:p>
                      </a:txBody>
                      <a:tcPr anchor="ctr">
                        <a:blipFill rotWithShape="0">
                          <a:blip r:embed="rId3"/>
                          <a:stretch>
                            <a:fillRect l="-218919" t="-640000" r="-201689" b="-184444"/>
                          </a:stretch>
                        </a:blipFill>
                      </a:tcPr>
                    </a:tc>
                    <a:tc>
                      <a:txBody>
                        <a:bodyPr/>
                        <a:lstStyle/>
                        <a:p>
                          <a:endParaRPr lang="en-US"/>
                        </a:p>
                      </a:txBody>
                      <a:tcPr anchor="ctr">
                        <a:blipFill rotWithShape="0">
                          <a:blip r:embed="rId3"/>
                          <a:stretch>
                            <a:fillRect l="-317845" t="-640000" r="-101010" b="-184444"/>
                          </a:stretch>
                        </a:blipFill>
                      </a:tcPr>
                    </a:tc>
                    <a:tc>
                      <a:txBody>
                        <a:bodyPr/>
                        <a:lstStyle/>
                        <a:p>
                          <a:endParaRPr lang="en-US"/>
                        </a:p>
                      </a:txBody>
                      <a:tcPr anchor="ctr">
                        <a:blipFill rotWithShape="0">
                          <a:blip r:embed="rId3"/>
                          <a:stretch>
                            <a:fillRect l="-419257" t="-640000" r="-1351" b="-184444"/>
                          </a:stretch>
                        </a:blipFill>
                      </a:tcPr>
                    </a:tc>
                  </a:tr>
                  <a:tr h="990727">
                    <a:tc>
                      <a:txBody>
                        <a:bodyPr/>
                        <a:lstStyle/>
                        <a:p>
                          <a:endParaRPr lang="en-US"/>
                        </a:p>
                      </a:txBody>
                      <a:tcPr anchor="ctr">
                        <a:blipFill rotWithShape="0">
                          <a:blip r:embed="rId3"/>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3"/>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3399037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94</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3"/>
                          <a:stretch>
                            <a:fillRect l="-448649" t="-1351" r="-1544" b="-918919"/>
                          </a:stretch>
                        </a:blipFill>
                      </a:tcPr>
                    </a:tc>
                  </a:tr>
                  <a:tr h="450383">
                    <a:tc>
                      <a:txBody>
                        <a:bodyPr/>
                        <a:lstStyle/>
                        <a:p>
                          <a:endParaRPr lang="en-US"/>
                        </a:p>
                      </a:txBody>
                      <a:tcPr marL="80012" marR="80012" marT="40006" marB="40006" anchor="ctr">
                        <a:blipFill rotWithShape="0">
                          <a:blip r:embed="rId3"/>
                          <a:stretch>
                            <a:fillRect l="-240" t="-100000" r="-241487" b="-806667"/>
                          </a:stretch>
                        </a:blipFill>
                      </a:tcPr>
                    </a:tc>
                    <a:tc>
                      <a:txBody>
                        <a:bodyPr/>
                        <a:lstStyle/>
                        <a:p>
                          <a:endParaRPr lang="en-US"/>
                        </a:p>
                      </a:txBody>
                      <a:tcPr marL="80012" marR="80012" marT="40006" marB="40006">
                        <a:blipFill rotWithShape="0">
                          <a:blip r:embed="rId3"/>
                          <a:stretch>
                            <a:fillRect l="-185778" t="-100000" r="-347556" b="-806667"/>
                          </a:stretch>
                        </a:blipFill>
                      </a:tcPr>
                    </a:tc>
                    <a:tc>
                      <a:txBody>
                        <a:bodyPr/>
                        <a:lstStyle/>
                        <a:p>
                          <a:endParaRPr lang="en-US"/>
                        </a:p>
                      </a:txBody>
                      <a:tcPr marL="80012" marR="80012" marT="40006" marB="40006" anchor="ctr">
                        <a:blipFill rotWithShape="0">
                          <a:blip r:embed="rId3"/>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3"/>
                          <a:stretch>
                            <a:fillRect l="-240" t="-189873" r="-241487" b="-665823"/>
                          </a:stretch>
                        </a:blipFill>
                      </a:tcPr>
                    </a:tc>
                    <a:tc>
                      <a:txBody>
                        <a:bodyPr/>
                        <a:lstStyle/>
                        <a:p>
                          <a:endParaRPr lang="en-US"/>
                        </a:p>
                      </a:txBody>
                      <a:tcPr marL="80012" marR="80012" marT="40006" marB="40006">
                        <a:blipFill rotWithShape="0">
                          <a:blip r:embed="rId3"/>
                          <a:stretch>
                            <a:fillRect l="-185778" t="-189873" r="-347556" b="-665823"/>
                          </a:stretch>
                        </a:blipFill>
                      </a:tcPr>
                    </a:tc>
                    <a:tc>
                      <a:txBody>
                        <a:bodyPr/>
                        <a:lstStyle/>
                        <a:p>
                          <a:endParaRPr lang="en-US"/>
                        </a:p>
                      </a:txBody>
                      <a:tcPr marL="80012" marR="80012" marT="40006" marB="40006" anchor="ctr">
                        <a:blipFill rotWithShape="0">
                          <a:blip r:embed="rId3"/>
                          <a:stretch>
                            <a:fillRect l="-247308" t="-189873" r="-200769" b="-665823"/>
                          </a:stretch>
                        </a:blipFill>
                      </a:tcPr>
                    </a:tc>
                    <a:tc>
                      <a:txBody>
                        <a:bodyPr/>
                        <a:lstStyle/>
                        <a:p>
                          <a:endParaRPr lang="en-US"/>
                        </a:p>
                      </a:txBody>
                      <a:tcPr marL="80012" marR="80012" marT="40006" marB="40006" anchor="ctr">
                        <a:blipFill rotWithShape="0">
                          <a:blip r:embed="rId3"/>
                          <a:stretch>
                            <a:fillRect l="-348649" t="-189873" r="-101544" b="-665823"/>
                          </a:stretch>
                        </a:blipFill>
                      </a:tcPr>
                    </a:tc>
                    <a:tc>
                      <a:txBody>
                        <a:bodyPr/>
                        <a:lstStyle/>
                        <a:p>
                          <a:endParaRPr lang="en-US"/>
                        </a:p>
                      </a:txBody>
                      <a:tcPr marL="80012" marR="80012" marT="40006" marB="40006" anchor="ctr">
                        <a:blipFill rotWithShape="0">
                          <a:blip r:embed="rId3"/>
                          <a:stretch>
                            <a:fillRect l="-448649" t="-189873" r="-1544" b="-665823"/>
                          </a:stretch>
                        </a:blipFill>
                      </a:tcPr>
                    </a:tc>
                  </a:tr>
                  <a:tr h="482350">
                    <a:tc>
                      <a:txBody>
                        <a:bodyPr/>
                        <a:lstStyle/>
                        <a:p>
                          <a:endParaRPr lang="en-US"/>
                        </a:p>
                      </a:txBody>
                      <a:tcPr marL="80012" marR="80012" marT="40006" marB="40006" anchor="ctr">
                        <a:blipFill rotWithShape="0">
                          <a:blip r:embed="rId3"/>
                          <a:stretch>
                            <a:fillRect l="-240" t="-289873" r="-241487" b="-565823"/>
                          </a:stretch>
                        </a:blipFill>
                      </a:tcPr>
                    </a:tc>
                    <a:tc>
                      <a:txBody>
                        <a:bodyPr/>
                        <a:lstStyle/>
                        <a:p>
                          <a:endParaRPr lang="en-US"/>
                        </a:p>
                      </a:txBody>
                      <a:tcPr marL="80012" marR="80012" marT="40006" marB="40006">
                        <a:blipFill rotWithShape="0">
                          <a:blip r:embed="rId3"/>
                          <a:stretch>
                            <a:fillRect l="-185778" t="-289873" r="-347556" b="-565823"/>
                          </a:stretch>
                        </a:blipFill>
                      </a:tcPr>
                    </a:tc>
                    <a:tc>
                      <a:txBody>
                        <a:bodyPr/>
                        <a:lstStyle/>
                        <a:p>
                          <a:endParaRPr lang="en-US"/>
                        </a:p>
                      </a:txBody>
                      <a:tcPr marL="80012" marR="80012" marT="40006" marB="40006" anchor="ctr">
                        <a:blipFill rotWithShape="0">
                          <a:blip r:embed="rId3"/>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3"/>
                          <a:stretch>
                            <a:fillRect l="-448649" t="-289873" r="-1544" b="-565823"/>
                          </a:stretch>
                        </a:blipFill>
                      </a:tcPr>
                    </a:tc>
                  </a:tr>
                  <a:tr h="554756">
                    <a:tc>
                      <a:txBody>
                        <a:bodyPr/>
                        <a:lstStyle/>
                        <a:p>
                          <a:endParaRPr lang="en-US"/>
                        </a:p>
                      </a:txBody>
                      <a:tcPr marL="80012" marR="80012" marT="40006" marB="40006" anchor="ctr">
                        <a:blipFill rotWithShape="0">
                          <a:blip r:embed="rId3"/>
                          <a:stretch>
                            <a:fillRect l="-240" t="-338462" r="-241487" b="-391209"/>
                          </a:stretch>
                        </a:blipFill>
                      </a:tcPr>
                    </a:tc>
                    <a:tc>
                      <a:txBody>
                        <a:bodyPr/>
                        <a:lstStyle/>
                        <a:p>
                          <a:endParaRPr lang="en-US"/>
                        </a:p>
                      </a:txBody>
                      <a:tcPr marL="80012" marR="80012" marT="40006" marB="40006">
                        <a:blipFill rotWithShape="0">
                          <a:blip r:embed="rId3"/>
                          <a:stretch>
                            <a:fillRect l="-185778" t="-338462" r="-347556" b="-391209"/>
                          </a:stretch>
                        </a:blipFill>
                      </a:tcPr>
                    </a:tc>
                    <a:tc>
                      <a:txBody>
                        <a:bodyPr/>
                        <a:lstStyle/>
                        <a:p>
                          <a:endParaRPr lang="en-US"/>
                        </a:p>
                      </a:txBody>
                      <a:tcPr marL="80012" marR="80012" marT="40006" marB="40006" anchor="ctr">
                        <a:blipFill rotWithShape="0">
                          <a:blip r:embed="rId3"/>
                          <a:stretch>
                            <a:fillRect l="-247308" t="-338462" r="-200769" b="-391209"/>
                          </a:stretch>
                        </a:blipFill>
                      </a:tcPr>
                    </a:tc>
                    <a:tc>
                      <a:txBody>
                        <a:bodyPr/>
                        <a:lstStyle/>
                        <a:p>
                          <a:endParaRPr lang="en-US"/>
                        </a:p>
                      </a:txBody>
                      <a:tcPr marL="80012" marR="80012" marT="40006" marB="40006" anchor="ctr">
                        <a:blipFill rotWithShape="0">
                          <a:blip r:embed="rId3"/>
                          <a:stretch>
                            <a:fillRect l="-348649" t="-338462" r="-101544" b="-391209"/>
                          </a:stretch>
                        </a:blipFill>
                      </a:tcPr>
                    </a:tc>
                    <a:tc>
                      <a:txBody>
                        <a:bodyPr/>
                        <a:lstStyle/>
                        <a:p>
                          <a:endParaRPr lang="en-US"/>
                        </a:p>
                      </a:txBody>
                      <a:tcPr marL="80012" marR="80012" marT="40006" marB="40006" anchor="ctr">
                        <a:blipFill rotWithShape="0">
                          <a:blip r:embed="rId3"/>
                          <a:stretch>
                            <a:fillRect l="-448649" t="-338462" r="-1544" b="-391209"/>
                          </a:stretch>
                        </a:blipFill>
                      </a:tcPr>
                    </a:tc>
                  </a:tr>
                  <a:tr h="635537">
                    <a:tc>
                      <a:txBody>
                        <a:bodyPr/>
                        <a:lstStyle/>
                        <a:p>
                          <a:endParaRPr lang="en-US"/>
                        </a:p>
                      </a:txBody>
                      <a:tcPr marL="80012" marR="80012" marT="40006" marB="40006" anchor="ctr">
                        <a:blipFill rotWithShape="0">
                          <a:blip r:embed="rId3"/>
                          <a:stretch>
                            <a:fillRect l="-240" t="-380000" r="-241487" b="-239048"/>
                          </a:stretch>
                        </a:blipFill>
                      </a:tcPr>
                    </a:tc>
                    <a:tc>
                      <a:txBody>
                        <a:bodyPr/>
                        <a:lstStyle/>
                        <a:p>
                          <a:endParaRPr lang="en-US"/>
                        </a:p>
                      </a:txBody>
                      <a:tcPr marL="80012" marR="80012" marT="40006" marB="40006">
                        <a:blipFill rotWithShape="0">
                          <a:blip r:embed="rId3"/>
                          <a:stretch>
                            <a:fillRect l="-185778" t="-380000" r="-347556" b="-239048"/>
                          </a:stretch>
                        </a:blipFill>
                      </a:tcPr>
                    </a:tc>
                    <a:tc>
                      <a:txBody>
                        <a:bodyPr/>
                        <a:lstStyle/>
                        <a:p>
                          <a:endParaRPr lang="en-US"/>
                        </a:p>
                      </a:txBody>
                      <a:tcPr marL="80012" marR="80012" marT="40006" marB="40006" anchor="ctr">
                        <a:blipFill rotWithShape="0">
                          <a:blip r:embed="rId3"/>
                          <a:stretch>
                            <a:fillRect l="-247308" t="-380000" r="-200769" b="-239048"/>
                          </a:stretch>
                        </a:blipFill>
                      </a:tcPr>
                    </a:tc>
                    <a:tc>
                      <a:txBody>
                        <a:bodyPr/>
                        <a:lstStyle/>
                        <a:p>
                          <a:endParaRPr lang="en-US"/>
                        </a:p>
                      </a:txBody>
                      <a:tcPr marL="80012" marR="80012" marT="40006" marB="40006" anchor="ctr">
                        <a:blipFill rotWithShape="0">
                          <a:blip r:embed="rId3"/>
                          <a:stretch>
                            <a:fillRect l="-348649" t="-380000" r="-101544" b="-239048"/>
                          </a:stretch>
                        </a:blipFill>
                      </a:tcPr>
                    </a:tc>
                    <a:tc>
                      <a:txBody>
                        <a:bodyPr/>
                        <a:lstStyle/>
                        <a:p>
                          <a:endParaRPr lang="en-US"/>
                        </a:p>
                      </a:txBody>
                      <a:tcPr marL="80012" marR="80012" marT="40006" marB="40006" anchor="ctr">
                        <a:blipFill rotWithShape="0">
                          <a:blip r:embed="rId3"/>
                          <a:stretch>
                            <a:fillRect l="-448649" t="-380000" r="-1544" b="-239048"/>
                          </a:stretch>
                        </a:blipFill>
                      </a:tcPr>
                    </a:tc>
                  </a:tr>
                  <a:tr h="483215">
                    <a:tc>
                      <a:txBody>
                        <a:bodyPr/>
                        <a:lstStyle/>
                        <a:p>
                          <a:endParaRPr lang="en-US"/>
                        </a:p>
                      </a:txBody>
                      <a:tcPr marL="80012" marR="80012" marT="40006" marB="40006" anchor="ctr">
                        <a:blipFill rotWithShape="0">
                          <a:blip r:embed="rId3"/>
                          <a:stretch>
                            <a:fillRect l="-240" t="-637975" r="-241487" b="-217722"/>
                          </a:stretch>
                        </a:blipFill>
                      </a:tcPr>
                    </a:tc>
                    <a:tc>
                      <a:txBody>
                        <a:bodyPr/>
                        <a:lstStyle/>
                        <a:p>
                          <a:endParaRPr lang="en-US"/>
                        </a:p>
                      </a:txBody>
                      <a:tcPr marL="80012" marR="80012" marT="40006" marB="40006">
                        <a:blipFill rotWithShape="0">
                          <a:blip r:embed="rId3"/>
                          <a:stretch>
                            <a:fillRect l="-185778" t="-637975" r="-347556" b="-217722"/>
                          </a:stretch>
                        </a:blipFill>
                      </a:tcPr>
                    </a:tc>
                    <a:tc>
                      <a:txBody>
                        <a:bodyPr/>
                        <a:lstStyle/>
                        <a:p>
                          <a:endParaRPr lang="en-US"/>
                        </a:p>
                      </a:txBody>
                      <a:tcPr marL="80012" marR="80012" marT="40006" marB="40006" anchor="ctr">
                        <a:blipFill rotWithShape="0">
                          <a:blip r:embed="rId3"/>
                          <a:stretch>
                            <a:fillRect l="-247308" t="-637975" r="-200769" b="-217722"/>
                          </a:stretch>
                        </a:blipFill>
                      </a:tcPr>
                    </a:tc>
                    <a:tc>
                      <a:txBody>
                        <a:bodyPr/>
                        <a:lstStyle/>
                        <a:p>
                          <a:endParaRPr lang="en-US"/>
                        </a:p>
                      </a:txBody>
                      <a:tcPr marL="80012" marR="80012" marT="40006" marB="40006" anchor="ctr">
                        <a:blipFill rotWithShape="0">
                          <a:blip r:embed="rId3"/>
                          <a:stretch>
                            <a:fillRect l="-348649" t="-637975" r="-101544" b="-217722"/>
                          </a:stretch>
                        </a:blipFill>
                      </a:tcPr>
                    </a:tc>
                    <a:tc>
                      <a:txBody>
                        <a:bodyPr/>
                        <a:lstStyle/>
                        <a:p>
                          <a:endParaRPr lang="en-US"/>
                        </a:p>
                      </a:txBody>
                      <a:tcPr marL="80012" marR="80012" marT="40006" marB="40006" anchor="ctr">
                        <a:blipFill rotWithShape="0">
                          <a:blip r:embed="rId3"/>
                          <a:stretch>
                            <a:fillRect l="-448649" t="-637975" r="-1544" b="-217722"/>
                          </a:stretch>
                        </a:blipFill>
                      </a:tcPr>
                    </a:tc>
                  </a:tr>
                  <a:tr h="1034652">
                    <a:tc>
                      <a:txBody>
                        <a:bodyPr/>
                        <a:lstStyle/>
                        <a:p>
                          <a:endParaRPr lang="en-US"/>
                        </a:p>
                      </a:txBody>
                      <a:tcPr marL="80012" marR="80012" marT="40006" marB="40006" anchor="ctr">
                        <a:blipFill rotWithShape="0">
                          <a:blip r:embed="rId3"/>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3"/>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113360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95</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3"/>
                          <a:stretch>
                            <a:fillRect l="-391" t="-3704" r="-569922" b="-629630"/>
                          </a:stretch>
                        </a:blipFill>
                      </a:tcPr>
                    </a:tc>
                    <a:tc>
                      <a:txBody>
                        <a:bodyPr/>
                        <a:lstStyle/>
                        <a:p>
                          <a:endParaRPr lang="en-US"/>
                        </a:p>
                      </a:txBody>
                      <a:tcPr marL="109000" marR="109000" marT="54500" marB="54500">
                        <a:blipFill rotWithShape="0">
                          <a:blip r:embed="rId3"/>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3"/>
                          <a:stretch>
                            <a:fillRect l="-391" t="-103704" r="-569922" b="-529630"/>
                          </a:stretch>
                        </a:blipFill>
                      </a:tcPr>
                    </a:tc>
                    <a:tc>
                      <a:txBody>
                        <a:bodyPr/>
                        <a:lstStyle/>
                        <a:p>
                          <a:endParaRPr lang="en-US"/>
                        </a:p>
                      </a:txBody>
                      <a:tcPr marL="109000" marR="109000" marT="54500" marB="54500">
                        <a:blipFill rotWithShape="0">
                          <a:blip r:embed="rId3"/>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3"/>
                          <a:stretch>
                            <a:fillRect l="-391" t="-201835" r="-569922" b="-424771"/>
                          </a:stretch>
                        </a:blipFill>
                      </a:tcPr>
                    </a:tc>
                    <a:tc>
                      <a:txBody>
                        <a:bodyPr/>
                        <a:lstStyle/>
                        <a:p>
                          <a:endParaRPr lang="en-US"/>
                        </a:p>
                      </a:txBody>
                      <a:tcPr marL="109000" marR="109000" marT="54500" marB="54500">
                        <a:blipFill rotWithShape="0">
                          <a:blip r:embed="rId3"/>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3"/>
                          <a:stretch>
                            <a:fillRect l="-391" t="-304630" r="-569922" b="-328704"/>
                          </a:stretch>
                        </a:blipFill>
                      </a:tcPr>
                    </a:tc>
                    <a:tc>
                      <a:txBody>
                        <a:bodyPr/>
                        <a:lstStyle/>
                        <a:p>
                          <a:endParaRPr lang="en-US"/>
                        </a:p>
                      </a:txBody>
                      <a:tcPr marL="109000" marR="109000" marT="54500" marB="54500">
                        <a:blipFill rotWithShape="0">
                          <a:blip r:embed="rId3"/>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3"/>
                          <a:stretch>
                            <a:fillRect l="-391" t="-349600" r="-569922" b="-184000"/>
                          </a:stretch>
                        </a:blipFill>
                      </a:tcPr>
                    </a:tc>
                    <a:tc>
                      <a:txBody>
                        <a:bodyPr/>
                        <a:lstStyle/>
                        <a:p>
                          <a:endParaRPr lang="en-US"/>
                        </a:p>
                      </a:txBody>
                      <a:tcPr marL="109000" marR="109000" marT="54500" marB="54500">
                        <a:blipFill rotWithShape="0">
                          <a:blip r:embed="rId3"/>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3"/>
                          <a:stretch>
                            <a:fillRect l="-391" t="-520370" r="-569922" b="-112963"/>
                          </a:stretch>
                        </a:blipFill>
                      </a:tcPr>
                    </a:tc>
                    <a:tc>
                      <a:txBody>
                        <a:bodyPr/>
                        <a:lstStyle/>
                        <a:p>
                          <a:endParaRPr lang="en-US"/>
                        </a:p>
                      </a:txBody>
                      <a:tcPr marL="109000" marR="109000" marT="54500" marB="54500">
                        <a:blipFill rotWithShape="0">
                          <a:blip r:embed="rId3"/>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3"/>
                          <a:stretch>
                            <a:fillRect l="-391" t="-614679" r="-569922" b="-11927"/>
                          </a:stretch>
                        </a:blipFill>
                      </a:tcPr>
                    </a:tc>
                    <a:tc>
                      <a:txBody>
                        <a:bodyPr/>
                        <a:lstStyle/>
                        <a:p>
                          <a:endParaRPr lang="en-US"/>
                        </a:p>
                      </a:txBody>
                      <a:tcPr marL="109000" marR="109000" marT="54500" marB="54500">
                        <a:blipFill rotWithShape="0">
                          <a:blip r:embed="rId3"/>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3965771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Autograd</a:t>
            </a:r>
            <a:r>
              <a:rPr lang="en-US" dirty="0" smtClean="0"/>
              <a:t>: Auto-differentiation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96</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16309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97</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3"/>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5"/>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7"/>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9"/>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3"/>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4"/>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6"/>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9"/>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1"/>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18308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Autograd</a:t>
            </a:r>
            <a:r>
              <a:rPr lang="en-US" dirty="0" smtClean="0"/>
              <a:t>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98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build two functions: the evaluation of the variable and its partial derivative with respect to the previous variable (as shown in the table </a:t>
            </a:r>
            <a:r>
              <a:rPr lang="en-US" dirty="0" smtClean="0"/>
              <a:t>few </a:t>
            </a:r>
            <a:r>
              <a:rPr lang="en-US" dirty="0" smtClean="0"/>
              <a:t>slides back) </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86637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3"/>
                          <a:stretch>
                            <a:fillRect l="-438514" t="-1149" r="-1351" b="-816092"/>
                          </a:stretch>
                        </a:blipFill>
                      </a:tcPr>
                    </a:tc>
                  </a:tr>
                  <a:tr h="514712">
                    <a:tc>
                      <a:txBody>
                        <a:bodyPr/>
                        <a:lstStyle/>
                        <a:p>
                          <a:endParaRPr lang="en-US"/>
                        </a:p>
                      </a:txBody>
                      <a:tcPr anchor="ctr">
                        <a:blipFill rotWithShape="0">
                          <a:blip r:embed="rId3"/>
                          <a:stretch>
                            <a:fillRect l="-224" t="-103529" r="-258072" b="-735294"/>
                          </a:stretch>
                        </a:blipFill>
                      </a:tcPr>
                    </a:tc>
                    <a:tc>
                      <a:txBody>
                        <a:bodyPr/>
                        <a:lstStyle/>
                        <a:p>
                          <a:endParaRPr lang="en-US"/>
                        </a:p>
                      </a:txBody>
                      <a:tcPr>
                        <a:blipFill rotWithShape="0">
                          <a:blip r:embed="rId3"/>
                          <a:stretch>
                            <a:fillRect l="-173256" t="-103529" r="-346124" b="-735294"/>
                          </a:stretch>
                        </a:blipFill>
                      </a:tcPr>
                    </a:tc>
                    <a:tc>
                      <a:txBody>
                        <a:bodyPr/>
                        <a:lstStyle/>
                        <a:p>
                          <a:endParaRPr lang="en-US"/>
                        </a:p>
                      </a:txBody>
                      <a:tcPr anchor="ctr">
                        <a:blipFill rotWithShape="0">
                          <a:blip r:embed="rId3"/>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3"/>
                          <a:stretch>
                            <a:fillRect l="-224" t="-190110" r="-258072" b="-586813"/>
                          </a:stretch>
                        </a:blipFill>
                      </a:tcPr>
                    </a:tc>
                    <a:tc>
                      <a:txBody>
                        <a:bodyPr/>
                        <a:lstStyle/>
                        <a:p>
                          <a:endParaRPr lang="en-US"/>
                        </a:p>
                      </a:txBody>
                      <a:tcPr>
                        <a:blipFill rotWithShape="0">
                          <a:blip r:embed="rId3"/>
                          <a:stretch>
                            <a:fillRect l="-173256" t="-190110" r="-346124" b="-586813"/>
                          </a:stretch>
                        </a:blipFill>
                      </a:tcPr>
                    </a:tc>
                    <a:tc>
                      <a:txBody>
                        <a:bodyPr/>
                        <a:lstStyle/>
                        <a:p>
                          <a:endParaRPr lang="en-US"/>
                        </a:p>
                      </a:txBody>
                      <a:tcPr anchor="ctr">
                        <a:blipFill rotWithShape="0">
                          <a:blip r:embed="rId3"/>
                          <a:stretch>
                            <a:fillRect l="-238176" t="-190110" r="-201689" b="-586813"/>
                          </a:stretch>
                        </a:blipFill>
                      </a:tcPr>
                    </a:tc>
                    <a:tc>
                      <a:txBody>
                        <a:bodyPr/>
                        <a:lstStyle/>
                        <a:p>
                          <a:endParaRPr lang="en-US"/>
                        </a:p>
                      </a:txBody>
                      <a:tcPr anchor="ctr">
                        <a:blipFill rotWithShape="0">
                          <a:blip r:embed="rId3"/>
                          <a:stretch>
                            <a:fillRect l="-337037" t="-190110" r="-101010" b="-586813"/>
                          </a:stretch>
                        </a:blipFill>
                      </a:tcPr>
                    </a:tc>
                    <a:tc>
                      <a:txBody>
                        <a:bodyPr/>
                        <a:lstStyle/>
                        <a:p>
                          <a:endParaRPr lang="en-US"/>
                        </a:p>
                      </a:txBody>
                      <a:tcPr anchor="ctr">
                        <a:blipFill rotWithShape="0">
                          <a:blip r:embed="rId3"/>
                          <a:stretch>
                            <a:fillRect l="-438514" t="-190110" r="-1351" b="-586813"/>
                          </a:stretch>
                        </a:blipFill>
                      </a:tcPr>
                    </a:tc>
                  </a:tr>
                  <a:tr h="551246">
                    <a:tc>
                      <a:txBody>
                        <a:bodyPr/>
                        <a:lstStyle/>
                        <a:p>
                          <a:endParaRPr lang="en-US"/>
                        </a:p>
                      </a:txBody>
                      <a:tcPr anchor="ctr">
                        <a:blipFill rotWithShape="0">
                          <a:blip r:embed="rId3"/>
                          <a:stretch>
                            <a:fillRect l="-224" t="-293333" r="-258072" b="-493333"/>
                          </a:stretch>
                        </a:blipFill>
                      </a:tcPr>
                    </a:tc>
                    <a:tc>
                      <a:txBody>
                        <a:bodyPr/>
                        <a:lstStyle/>
                        <a:p>
                          <a:endParaRPr lang="en-US"/>
                        </a:p>
                      </a:txBody>
                      <a:tcPr>
                        <a:blipFill rotWithShape="0">
                          <a:blip r:embed="rId3"/>
                          <a:stretch>
                            <a:fillRect l="-173256" t="-293333" r="-346124" b="-493333"/>
                          </a:stretch>
                        </a:blipFill>
                      </a:tcPr>
                    </a:tc>
                    <a:tc>
                      <a:txBody>
                        <a:bodyPr/>
                        <a:lstStyle/>
                        <a:p>
                          <a:endParaRPr lang="en-US"/>
                        </a:p>
                      </a:txBody>
                      <a:tcPr anchor="ctr">
                        <a:blipFill rotWithShape="0">
                          <a:blip r:embed="rId3"/>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3"/>
                          <a:stretch>
                            <a:fillRect l="-438514" t="-293333" r="-1351" b="-493333"/>
                          </a:stretch>
                        </a:blipFill>
                      </a:tcPr>
                    </a:tc>
                  </a:tr>
                  <a:tr h="633993">
                    <a:tc>
                      <a:txBody>
                        <a:bodyPr/>
                        <a:lstStyle/>
                        <a:p>
                          <a:endParaRPr lang="en-US"/>
                        </a:p>
                      </a:txBody>
                      <a:tcPr anchor="ctr">
                        <a:blipFill rotWithShape="0">
                          <a:blip r:embed="rId3"/>
                          <a:stretch>
                            <a:fillRect l="-224" t="-340385" r="-258072" b="-326923"/>
                          </a:stretch>
                        </a:blipFill>
                      </a:tcPr>
                    </a:tc>
                    <a:tc>
                      <a:txBody>
                        <a:bodyPr/>
                        <a:lstStyle/>
                        <a:p>
                          <a:endParaRPr lang="en-US"/>
                        </a:p>
                      </a:txBody>
                      <a:tcPr>
                        <a:blipFill rotWithShape="0">
                          <a:blip r:embed="rId3"/>
                          <a:stretch>
                            <a:fillRect l="-173256" t="-340385" r="-346124" b="-326923"/>
                          </a:stretch>
                        </a:blipFill>
                      </a:tcPr>
                    </a:tc>
                    <a:tc>
                      <a:txBody>
                        <a:bodyPr/>
                        <a:lstStyle/>
                        <a:p>
                          <a:endParaRPr lang="en-US"/>
                        </a:p>
                      </a:txBody>
                      <a:tcPr anchor="ctr">
                        <a:blipFill rotWithShape="0">
                          <a:blip r:embed="rId3"/>
                          <a:stretch>
                            <a:fillRect l="-238176" t="-340385" r="-201689" b="-326923"/>
                          </a:stretch>
                        </a:blipFill>
                      </a:tcPr>
                    </a:tc>
                    <a:tc>
                      <a:txBody>
                        <a:bodyPr/>
                        <a:lstStyle/>
                        <a:p>
                          <a:endParaRPr lang="en-US"/>
                        </a:p>
                      </a:txBody>
                      <a:tcPr anchor="ctr">
                        <a:blipFill rotWithShape="0">
                          <a:blip r:embed="rId3"/>
                          <a:stretch>
                            <a:fillRect l="-337037" t="-340385" r="-101010" b="-326923"/>
                          </a:stretch>
                        </a:blipFill>
                      </a:tcPr>
                    </a:tc>
                    <a:tc>
                      <a:txBody>
                        <a:bodyPr/>
                        <a:lstStyle/>
                        <a:p>
                          <a:endParaRPr lang="en-US"/>
                        </a:p>
                      </a:txBody>
                      <a:tcPr anchor="ctr">
                        <a:blipFill rotWithShape="0">
                          <a:blip r:embed="rId3"/>
                          <a:stretch>
                            <a:fillRect l="-438514" t="-340385" r="-1351" b="-326923"/>
                          </a:stretch>
                        </a:blipFill>
                      </a:tcPr>
                    </a:tc>
                  </a:tr>
                  <a:tr h="726313">
                    <a:tc>
                      <a:txBody>
                        <a:bodyPr/>
                        <a:lstStyle/>
                        <a:p>
                          <a:endParaRPr lang="en-US"/>
                        </a:p>
                      </a:txBody>
                      <a:tcPr anchor="ctr">
                        <a:blipFill rotWithShape="0">
                          <a:blip r:embed="rId3"/>
                          <a:stretch>
                            <a:fillRect l="-224" t="-381667" r="-258072" b="-183333"/>
                          </a:stretch>
                        </a:blipFill>
                      </a:tcPr>
                    </a:tc>
                    <a:tc>
                      <a:txBody>
                        <a:bodyPr/>
                        <a:lstStyle/>
                        <a:p>
                          <a:endParaRPr lang="en-US"/>
                        </a:p>
                      </a:txBody>
                      <a:tcPr>
                        <a:blipFill rotWithShape="0">
                          <a:blip r:embed="rId3"/>
                          <a:stretch>
                            <a:fillRect l="-173256" t="-381667" r="-346124" b="-183333"/>
                          </a:stretch>
                        </a:blipFill>
                      </a:tcPr>
                    </a:tc>
                    <a:tc>
                      <a:txBody>
                        <a:bodyPr/>
                        <a:lstStyle/>
                        <a:p>
                          <a:endParaRPr lang="en-US"/>
                        </a:p>
                      </a:txBody>
                      <a:tcPr anchor="ctr">
                        <a:blipFill rotWithShape="0">
                          <a:blip r:embed="rId3"/>
                          <a:stretch>
                            <a:fillRect l="-238176" t="-381667" r="-201689" b="-183333"/>
                          </a:stretch>
                        </a:blipFill>
                      </a:tcPr>
                    </a:tc>
                    <a:tc>
                      <a:txBody>
                        <a:bodyPr/>
                        <a:lstStyle/>
                        <a:p>
                          <a:endParaRPr lang="en-US"/>
                        </a:p>
                      </a:txBody>
                      <a:tcPr anchor="ctr">
                        <a:blipFill rotWithShape="0">
                          <a:blip r:embed="rId3"/>
                          <a:stretch>
                            <a:fillRect l="-337037" t="-381667" r="-101010" b="-183333"/>
                          </a:stretch>
                        </a:blipFill>
                      </a:tcPr>
                    </a:tc>
                    <a:tc>
                      <a:txBody>
                        <a:bodyPr/>
                        <a:lstStyle/>
                        <a:p>
                          <a:endParaRPr lang="en-US"/>
                        </a:p>
                      </a:txBody>
                      <a:tcPr anchor="ctr">
                        <a:blipFill rotWithShape="0">
                          <a:blip r:embed="rId3"/>
                          <a:stretch>
                            <a:fillRect l="-438514" t="-381667" r="-1351" b="-183333"/>
                          </a:stretch>
                        </a:blipFill>
                      </a:tcPr>
                    </a:tc>
                  </a:tr>
                  <a:tr h="552234">
                    <a:tc>
                      <a:txBody>
                        <a:bodyPr/>
                        <a:lstStyle/>
                        <a:p>
                          <a:endParaRPr lang="en-US"/>
                        </a:p>
                      </a:txBody>
                      <a:tcPr anchor="ctr">
                        <a:blipFill rotWithShape="0">
                          <a:blip r:embed="rId3"/>
                          <a:stretch>
                            <a:fillRect l="-224" t="-642222" r="-258072" b="-144444"/>
                          </a:stretch>
                        </a:blipFill>
                      </a:tcPr>
                    </a:tc>
                    <a:tc>
                      <a:txBody>
                        <a:bodyPr/>
                        <a:lstStyle/>
                        <a:p>
                          <a:endParaRPr lang="en-US"/>
                        </a:p>
                      </a:txBody>
                      <a:tcPr>
                        <a:blipFill rotWithShape="0">
                          <a:blip r:embed="rId3"/>
                          <a:stretch>
                            <a:fillRect l="-173256" t="-642222" r="-346124" b="-144444"/>
                          </a:stretch>
                        </a:blipFill>
                      </a:tcPr>
                    </a:tc>
                    <a:tc>
                      <a:txBody>
                        <a:bodyPr/>
                        <a:lstStyle/>
                        <a:p>
                          <a:endParaRPr lang="en-US"/>
                        </a:p>
                      </a:txBody>
                      <a:tcPr anchor="ctr">
                        <a:blipFill rotWithShape="0">
                          <a:blip r:embed="rId3"/>
                          <a:stretch>
                            <a:fillRect l="-238176" t="-642222" r="-201689" b="-144444"/>
                          </a:stretch>
                        </a:blipFill>
                      </a:tcPr>
                    </a:tc>
                    <a:tc>
                      <a:txBody>
                        <a:bodyPr/>
                        <a:lstStyle/>
                        <a:p>
                          <a:endParaRPr lang="en-US"/>
                        </a:p>
                      </a:txBody>
                      <a:tcPr anchor="ctr">
                        <a:blipFill rotWithShape="0">
                          <a:blip r:embed="rId3"/>
                          <a:stretch>
                            <a:fillRect l="-337037" t="-642222" r="-101010" b="-144444"/>
                          </a:stretch>
                        </a:blipFill>
                      </a:tcPr>
                    </a:tc>
                    <a:tc>
                      <a:txBody>
                        <a:bodyPr/>
                        <a:lstStyle/>
                        <a:p>
                          <a:endParaRPr lang="en-US"/>
                        </a:p>
                      </a:txBody>
                      <a:tcPr anchor="ctr">
                        <a:blipFill rotWithShape="0">
                          <a:blip r:embed="rId3"/>
                          <a:stretch>
                            <a:fillRect l="-438514" t="-642222" r="-1351" b="-144444"/>
                          </a:stretch>
                        </a:blipFill>
                      </a:tcPr>
                    </a:tc>
                  </a:tr>
                  <a:tr h="777367">
                    <a:tc>
                      <a:txBody>
                        <a:bodyPr/>
                        <a:lstStyle/>
                        <a:p>
                          <a:endParaRPr lang="en-US"/>
                        </a:p>
                      </a:txBody>
                      <a:tcPr anchor="ctr">
                        <a:blipFill rotWithShape="0">
                          <a:blip r:embed="rId3"/>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3"/>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05621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37913</TotalTime>
  <Words>7542</Words>
  <Application>Microsoft Macintosh PowerPoint</Application>
  <PresentationFormat>Widescreen</PresentationFormat>
  <Paragraphs>1217</Paragraphs>
  <Slides>100</Slides>
  <Notes>100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0" baseType="lpstr">
      <vt:lpstr>Calibri</vt:lpstr>
      <vt:lpstr>Cambria Math</vt:lpstr>
      <vt:lpstr>Courier New</vt:lpstr>
      <vt:lpstr>Karla</vt:lpstr>
      <vt:lpstr>Mangal</vt:lpstr>
      <vt:lpstr>Open Sans</vt:lpstr>
      <vt:lpstr>Wingdings</vt:lpstr>
      <vt:lpstr>Arial</vt:lpstr>
      <vt:lpstr>GEC_template</vt:lpstr>
      <vt:lpstr>Equation</vt:lpstr>
      <vt:lpstr>Lecture 5: Review of Neural Networks</vt:lpstr>
      <vt:lpstr>Artificial Neural Networks</vt:lpstr>
      <vt:lpstr>Outline</vt:lpstr>
      <vt:lpstr>Review of Feed Forward Artificial Neural Networks  </vt:lpstr>
      <vt:lpstr>Review of Feed Forward Artificial Neural Networks    </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Review of Feed Forward Artificial Neural Networks    </vt:lpstr>
      <vt:lpstr>Activation function</vt:lpstr>
      <vt:lpstr>Activation function</vt:lpstr>
      <vt:lpstr>Beyond Linear Models</vt:lpstr>
      <vt:lpstr>Traditional ML</vt:lpstr>
      <vt:lpstr>Deep Learning</vt:lpstr>
      <vt:lpstr>Activation function</vt:lpstr>
      <vt:lpstr>PowerPoint Presentation</vt:lpstr>
      <vt:lpstr>Review of Feed Forward Artificial Neural Networks    </vt:lpstr>
      <vt:lpstr>Loss Function</vt:lpstr>
      <vt:lpstr>Review of Feed Forward Artificial Neural Networks    </vt:lpstr>
      <vt:lpstr>Output Units</vt:lpstr>
      <vt:lpstr>Link function</vt:lpstr>
      <vt:lpstr>Output Units</vt:lpstr>
      <vt:lpstr>Output Units</vt:lpstr>
      <vt:lpstr>Link function multi-class problem</vt:lpstr>
      <vt:lpstr>Output Units</vt:lpstr>
      <vt:lpstr>Output Units</vt:lpstr>
      <vt:lpstr>Output Units</vt:lpstr>
      <vt:lpstr>Review of Feed Forward Artificial Neural Networks    </vt:lpstr>
      <vt:lpstr>Architecture</vt:lpstr>
      <vt:lpstr>Architecture (cont)</vt:lpstr>
      <vt:lpstr>Architecture (cont) </vt:lpstr>
      <vt:lpstr>Architecture (cont)</vt:lpstr>
      <vt:lpstr>Architecture (cont)</vt:lpstr>
      <vt:lpstr>Architecture (cont)</vt:lpstr>
      <vt:lpstr>Architecture (cont)</vt:lpstr>
      <vt:lpstr>Universal Approximation Theorem</vt:lpstr>
      <vt:lpstr>PowerPoint Presentation</vt:lpstr>
      <vt:lpstr>PowerPoint Presentation</vt:lpstr>
      <vt:lpstr>PowerPoint Presentation</vt:lpstr>
      <vt:lpstr>Better Generalization with Depth</vt:lpstr>
      <vt:lpstr>Large, Shallow Nets Overfit More</vt:lpstr>
      <vt:lpstr>Why layers? Representation</vt:lpstr>
      <vt:lpstr>Learning Multiple Components</vt:lpstr>
      <vt:lpstr>Depth = Repeated Compositions</vt:lpstr>
      <vt:lpstr>Review of Feed Forward Artificial Neural Networks    </vt:lpstr>
      <vt:lpstr>Review of Feed Forward Artificial Neural Networks    </vt:lpstr>
      <vt:lpstr>Heart Data</vt:lpstr>
      <vt:lpstr>Basic idea of learning</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Learning Rate</vt:lpstr>
      <vt:lpstr>Considerations </vt:lpstr>
      <vt:lpstr>Considerations </vt:lpstr>
      <vt:lpstr>Review of Feed Forward Artificial Neural Networks    </vt:lpstr>
      <vt:lpstr>Derivatives: Linear Regression</vt:lpstr>
      <vt:lpstr>Derivatives: Logistic Regression</vt:lpstr>
      <vt:lpstr>Backprop: Chain Rule</vt:lpstr>
      <vt:lpstr>Logistic Regression derivatives</vt:lpstr>
      <vt:lpstr>PowerPoint Presentation</vt:lpstr>
      <vt:lpstr>PowerPoint Presentation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Autograd: Auto-differentiation </vt:lpstr>
      <vt:lpstr>PowerPoint Presentation</vt:lpstr>
      <vt:lpstr>Autograd (cont) </vt:lpstr>
      <vt:lpstr>Forward mode: Evaluate the derivative at: X={3}, y=1, W=3  </vt:lpstr>
      <vt:lpstr>Backward mode: Evaluate the derivative at: X={3}, y=1, W=3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Microsoft Office User</cp:lastModifiedBy>
  <cp:revision>645</cp:revision>
  <cp:lastPrinted>2019-02-11T18:11:36Z</cp:lastPrinted>
  <dcterms:created xsi:type="dcterms:W3CDTF">2018-09-10T00:54:50Z</dcterms:created>
  <dcterms:modified xsi:type="dcterms:W3CDTF">2019-02-11T18:12:04Z</dcterms:modified>
</cp:coreProperties>
</file>